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4" r:id="rId3"/>
    <p:sldId id="268" r:id="rId4"/>
    <p:sldId id="263" r:id="rId5"/>
    <p:sldId id="271" r:id="rId6"/>
    <p:sldId id="261" r:id="rId7"/>
    <p:sldId id="272" r:id="rId8"/>
    <p:sldId id="257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62BA2D6-92F5-0AB5-97EA-00B4758AA7DD}" v="1" dt="2024-10-09T08:49:55.8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26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Eberstein" userId="S::katie.eberstein@brighton-hove.gov.uk::8552068e-af68-466d-8240-da5ec5ba8e15" providerId="AD" clId="Web-{762BA2D6-92F5-0AB5-97EA-00B4758AA7DD}"/>
    <pc:docChg chg="delSld">
      <pc:chgData name="Katie Eberstein" userId="S::katie.eberstein@brighton-hove.gov.uk::8552068e-af68-466d-8240-da5ec5ba8e15" providerId="AD" clId="Web-{762BA2D6-92F5-0AB5-97EA-00B4758AA7DD}" dt="2024-10-09T08:49:55.804" v="0"/>
      <pc:docMkLst>
        <pc:docMk/>
      </pc:docMkLst>
      <pc:sldChg chg="del">
        <pc:chgData name="Katie Eberstein" userId="S::katie.eberstein@brighton-hove.gov.uk::8552068e-af68-466d-8240-da5ec5ba8e15" providerId="AD" clId="Web-{762BA2D6-92F5-0AB5-97EA-00B4758AA7DD}" dt="2024-10-09T08:49:55.804" v="0"/>
        <pc:sldMkLst>
          <pc:docMk/>
          <pc:sldMk cId="2082482330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9E2B5-68BD-D3AB-77F1-ADF70ADCF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DF3453-692A-802A-3EE1-F98996B370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EB599F-234A-B1FE-01BC-C51BE39E1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CA172-0BE7-80E5-6E63-0E59E1F27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D7D42-D69E-C35F-5770-78A4BAA4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281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B1678-2520-C1BC-901C-46FDC8602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1C4D14-CABE-ED81-317E-9BB07AD098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211D8-EF17-8CE9-24CE-51E42BB8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A1BC3-AD43-6330-3B11-29516B156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DFB0F5-F9F8-7853-4595-2AE2C2832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8692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550D66-C708-06B6-E43F-69ABDD7FA7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CE6603-45AE-4B5F-F056-BF598DB643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56046-D5DA-299C-BE2A-CC8FF8014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DFAE3-F125-9A79-AE7B-0E7A1D6DD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A5C14-93A0-C76A-4904-24800B6B0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22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2D6FC-5AC3-07E5-460C-C12CF89F0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AF899B-8A2D-2BBA-9A7E-7C9B95F62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ED406-B281-6DD0-8F8D-CF552398B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5796A-4A86-F271-7884-FF4A47739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82C9AE-A851-3868-3EE6-418749DDB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75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10603-D4C6-D5F6-2D6C-93EA57365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49A62-8B70-DC2B-B302-5A971255B8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C421CC-D862-3BA2-158F-1A5B41296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922504-682B-6306-8CE5-94A332F46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B5AB5F-3FF3-B0BF-804C-473B40A0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49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A0699-B222-B7A0-21BC-69A66C47F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C5822-DCFB-5127-4B0B-C4BFA28040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3A6358-DDF9-642A-7236-920B598E0E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FE3BEA-B9FC-3E78-BE53-93400D00B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4BDBDE-C8D1-9545-ACD4-9EF0E2F8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40C2A7-3395-5028-2598-8B2F4565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71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DA7CD6-F496-ED8F-2DB4-C07EB42A2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D93CB-9621-639E-1164-D8D82EB68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6DE2F7-0F83-F646-2232-B39EE95903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D1ABA5-A364-BE02-9310-275365BB06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87B0AC-D1AE-AAAC-7523-41C1A1E8FE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38C8CA-C482-6D0B-94A2-75FC3C2ED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0DF2A7-D38B-AEF0-498C-704B3D0AF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1309B83-B79A-C12D-6D69-B0EF76B0D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78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889EF-6364-82D2-8BBF-12E66D51E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B61888-180B-4F98-53B5-EF5ED5894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C81AD-9B52-310B-FD80-B8DC4A1F8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453C3D-E390-B3C5-DD03-E5F22B0E4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422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D32999-E1CD-A40D-278A-29B97DAA7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9C87BB-5383-4E02-949C-4C4B8F226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F3683-F573-CB19-D625-1C8C4973D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564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C2A3B-D91C-800C-ED67-02822A9CF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566127-2C74-8C64-0D82-DCC0F48DA0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E6725-A6CE-03AA-6DDB-271AB0A88E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54759-1F8A-7BEA-E6BE-BDEF9BD6A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93DC29-4CC4-8F75-9BD2-57308FE3A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BCA8A5-BA99-061F-5D11-16122AB92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597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0EA28-0DCA-1644-3590-6912CEE78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D47E67-9B68-47CA-4E0D-CB72EF69DA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C41C6D-7113-CB3A-0C0B-C218AEAF0B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F17A81-3F6E-7B91-DBEF-3D88362D1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688F7-1F08-C004-537E-0856C8988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FA4A38-041F-5851-B1CB-F329CDE0F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120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D99F70-DA2C-C756-B671-FFA23E41C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169798-D0B1-9E8B-C94E-F2E59DC5D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99CD2C-B224-5C91-9BBC-FC54645C4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E3AB1B-2A6E-42A8-9B5F-BA1C5D94A123}" type="datetimeFigureOut">
              <a:rPr lang="en-GB" smtClean="0"/>
              <a:t>09/10/2024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DE399-DB0F-D068-7A38-6B12E75B76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2EFDB-F103-3E37-F824-F738771207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7A3E2B-A101-4F73-A51A-2DA5CFA569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703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heartofeducation.edu/2019/03/27/10-amazing-artists-to-inspire-nature-related-art-projects/" TargetMode="External"/><Relationship Id="rId2" Type="http://schemas.openxmlformats.org/officeDocument/2006/relationships/hyperlink" Target="https://www.sussex-artists.co.uk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theartling.com/en/artzine/art-highlights-climate-change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thinkingfaith.org/articles/20081111_1.htm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guardian.com/environment/2022/sep/17/vanessa-nakate-climate-activist-africa-cop27" TargetMode="External"/><Relationship Id="rId2" Type="http://schemas.openxmlformats.org/officeDocument/2006/relationships/hyperlink" Target="https://onetribeglobal.com/climate-action-news/chico-mendes-the-amazons-first-climate-change-activist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hyperlink" Target="https://www.unicef.org/stories/young-climate-activists-demand-action-inspire-hope" TargetMode="External"/><Relationship Id="rId4" Type="http://schemas.openxmlformats.org/officeDocument/2006/relationships/hyperlink" Target="https://www.theguardian.com/environment/2021/jan/03/jane-goodall-change-is-happening-there-are-many-ways-to-start-moving-in-the-right-way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ilovefreegle.org/explore/greencyclesussex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vironbuzz.com/mayan-civilizations-sustainability-pioneers/#:~:text=Despite%20lacking%20a%20modern%20economy,were%20upheld%20in%20this%20era.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hyperlink" Target="https://cafod.org.uk/Education/Primary-teaching-resources/Climate-and-environment" TargetMode="External"/><Relationship Id="rId7" Type="http://schemas.openxmlformats.org/officeDocument/2006/relationships/hyperlink" Target="https://www.unep.org/about-un-environment-programme/faith-earth-initiative/religions-and-environmental-protection" TargetMode="External"/><Relationship Id="rId2" Type="http://schemas.openxmlformats.org/officeDocument/2006/relationships/hyperlink" Target="https://www.churchofengland.org/about/church-england-environment-programm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nterfaithsustain.com/buddhist-ecology/" TargetMode="External"/><Relationship Id="rId5" Type="http://schemas.openxmlformats.org/officeDocument/2006/relationships/hyperlink" Target="https://www.huffpost.com/entry/10-hindu-environmental-te_b_846245" TargetMode="External"/><Relationship Id="rId4" Type="http://schemas.openxmlformats.org/officeDocument/2006/relationships/hyperlink" Target="https://www.thinkingfaith.org/articles/20081111_1.htm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sustrans.org.uk/our-blog/projects/2022/uk-wide/raising-awareness-of-air-pollution-around-primary-schools-in-east-sussex" TargetMode="External"/><Relationship Id="rId13" Type="http://schemas.openxmlformats.org/officeDocument/2006/relationships/hyperlink" Target="https://www.theguardian.com/environment/2022/sep/17/vanessa-nakate-climate-activist-africa-cop27" TargetMode="External"/><Relationship Id="rId3" Type="http://schemas.openxmlformats.org/officeDocument/2006/relationships/hyperlink" Target="https://youtu.be/ysa5OBhXz-Q" TargetMode="External"/><Relationship Id="rId7" Type="http://schemas.openxmlformats.org/officeDocument/2006/relationships/hyperlink" Target="https://brightonpermaculture.org.uk/eco-building/earthship-brighton/" TargetMode="External"/><Relationship Id="rId12" Type="http://schemas.openxmlformats.org/officeDocument/2006/relationships/hyperlink" Target="https://onetribeglobal.com/climate-action-news/chico-mendes-the-amazons-first-climate-change-activist/" TargetMode="External"/><Relationship Id="rId2" Type="http://schemas.openxmlformats.org/officeDocument/2006/relationships/hyperlink" Target="https://thelivingcoast.org.uk/about" TargetMode="Externa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outhdowns.gov.uk/wildlife-habitats/habitats/chalk-grassland/" TargetMode="External"/><Relationship Id="rId11" Type="http://schemas.openxmlformats.org/officeDocument/2006/relationships/hyperlink" Target="https://energysparks.uk/" TargetMode="External"/><Relationship Id="rId5" Type="http://schemas.openxmlformats.org/officeDocument/2006/relationships/hyperlink" Target="https://brightonpermaculture.org.uk/orchards-and-fruit/our-apple-orchards/" TargetMode="External"/><Relationship Id="rId15" Type="http://schemas.openxmlformats.org/officeDocument/2006/relationships/hyperlink" Target="https://www.unicef.org/stories/young-climate-activists-demand-action-inspire-hope" TargetMode="External"/><Relationship Id="rId10" Type="http://schemas.openxmlformats.org/officeDocument/2006/relationships/hyperlink" Target="https://www.veolia.co.uk/southdowns/facilities/newhaven-energy-recovery-facility" TargetMode="External"/><Relationship Id="rId4" Type="http://schemas.openxmlformats.org/officeDocument/2006/relationships/hyperlink" Target="https://www.sas.org.uk/map/" TargetMode="External"/><Relationship Id="rId9" Type="http://schemas.openxmlformats.org/officeDocument/2006/relationships/hyperlink" Target="https://www.apis.ac.uk/sites/default/files/downloads/A4-Guide%20to%20the%20lichen%20based%20nitrogen%20air%20quality%20index_0.pdf" TargetMode="External"/><Relationship Id="rId14" Type="http://schemas.openxmlformats.org/officeDocument/2006/relationships/hyperlink" Target="https://www.theguardian.com/environment/2021/jan/03/jane-goodall-change-is-happening-there-are-many-ways-to-start-moving-in-the-right-way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theartofeducation.edu/2019/03/27/10-amazing-artists-to-inspire-nature-related-art-projects/" TargetMode="External"/><Relationship Id="rId2" Type="http://schemas.openxmlformats.org/officeDocument/2006/relationships/hyperlink" Target="https://www.sussex-artists.co.u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CCCC00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 &amp; Design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3102042" y="1651669"/>
            <a:ext cx="990483" cy="82705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 for Action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2C013F-2D2B-A75D-0F9F-CE565E242BED}"/>
              </a:ext>
            </a:extLst>
          </p:cNvPr>
          <p:cNvSpPr/>
          <p:nvPr/>
        </p:nvSpPr>
        <p:spPr>
          <a:xfrm>
            <a:off x="6059963" y="830720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Materials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8479125" y="1980387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Patterns in Nature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8638894" y="3251840"/>
            <a:ext cx="1083716" cy="8935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 in Nature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3375785" y="4569236"/>
            <a:ext cx="1407230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Photography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5508184" y="4609544"/>
            <a:ext cx="1284567" cy="8073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Ephemeral Art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472463" y="4311664"/>
            <a:ext cx="998611" cy="96044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Colour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F11876-8436-141C-36AD-F94D21E5E62F}"/>
              </a:ext>
            </a:extLst>
          </p:cNvPr>
          <p:cNvCxnSpPr>
            <a:cxnSpLocks/>
          </p:cNvCxnSpPr>
          <p:nvPr/>
        </p:nvCxnSpPr>
        <p:spPr>
          <a:xfrm flipH="1">
            <a:off x="6096000" y="1453012"/>
            <a:ext cx="445470" cy="122487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5"/>
            <a:endCxn id="4" idx="1"/>
          </p:cNvCxnSpPr>
          <p:nvPr/>
        </p:nvCxnSpPr>
        <p:spPr>
          <a:xfrm>
            <a:off x="3947472" y="2357600"/>
            <a:ext cx="1013506" cy="470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457820-FBBD-2D29-43D7-72D93A4BB725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3962708" y="3551290"/>
            <a:ext cx="998270" cy="1058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endCxn id="4" idx="4"/>
          </p:cNvCxnSpPr>
          <p:nvPr/>
        </p:nvCxnSpPr>
        <p:spPr>
          <a:xfrm flipH="1" flipV="1">
            <a:off x="5900057" y="3701143"/>
            <a:ext cx="195943" cy="868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683506"/>
            <a:ext cx="1794872" cy="144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 flipV="1">
            <a:off x="7228114" y="3189515"/>
            <a:ext cx="1410780" cy="509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39135" y="3551290"/>
            <a:ext cx="779571" cy="901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4399996" y="793009"/>
            <a:ext cx="993084" cy="80098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3D art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70" idx="4"/>
          </p:cNvCxnSpPr>
          <p:nvPr/>
        </p:nvCxnSpPr>
        <p:spPr>
          <a:xfrm>
            <a:off x="4896538" y="1593990"/>
            <a:ext cx="658029" cy="1083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F6F0BC1-9AC2-EA3F-8CE6-5EDFD2FF7992}"/>
              </a:ext>
            </a:extLst>
          </p:cNvPr>
          <p:cNvSpPr txBox="1"/>
          <p:nvPr/>
        </p:nvSpPr>
        <p:spPr>
          <a:xfrm>
            <a:off x="6918553" y="172866"/>
            <a:ext cx="3430907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Recycled materials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 dyes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 paints, chalk, charcoal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Sticks / leaves used in Forest School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Sewing/weaving – scrap materials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 clay – mud faces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Recycled materials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Shadow art using rubbish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natural paint brushes / tools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142BFF3-9345-B6C8-21BF-503C33F2682F}"/>
              </a:ext>
            </a:extLst>
          </p:cNvPr>
          <p:cNvSpPr txBox="1"/>
          <p:nvPr/>
        </p:nvSpPr>
        <p:spPr>
          <a:xfrm>
            <a:off x="9031923" y="1971864"/>
            <a:ext cx="2928771" cy="13522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Spirals 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Leaves – skeleton, sketch, rubbings, printing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Fibonacci – shells, fir cones, cauliflower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Printing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Cyanotypes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901B485-70AB-BB07-CC84-105BF5C3E6F9}"/>
              </a:ext>
            </a:extLst>
          </p:cNvPr>
          <p:cNvSpPr txBox="1"/>
          <p:nvPr/>
        </p:nvSpPr>
        <p:spPr>
          <a:xfrm>
            <a:off x="9275062" y="3231063"/>
            <a:ext cx="2777184" cy="13522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Weaving using natural materials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Weaving in trees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Collections of natural materials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Shadow art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Portraits from natural materials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5F684F-AC1A-1A38-EDD7-869D9F0A3D31}"/>
              </a:ext>
            </a:extLst>
          </p:cNvPr>
          <p:cNvSpPr txBox="1"/>
          <p:nvPr/>
        </p:nvSpPr>
        <p:spPr>
          <a:xfrm>
            <a:off x="7978560" y="4901497"/>
            <a:ext cx="4338296" cy="99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Finding objects to show subtle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changes in nature/spectrum of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palette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Creating natural paint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matching in nature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Diwali chalk marks/paint powder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42BE0A4-1231-AF98-E1B9-8C6F23778564}"/>
              </a:ext>
            </a:extLst>
          </p:cNvPr>
          <p:cNvSpPr txBox="1"/>
          <p:nvPr/>
        </p:nvSpPr>
        <p:spPr>
          <a:xfrm>
            <a:off x="5136674" y="5536617"/>
            <a:ext cx="2158775" cy="1171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Andy Goldsworthy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 Drury (Lewes)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Global warming – glaciers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Fairy/magical gardens or worlds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B0F50E3-A17E-9701-8C48-30A7B8D6CA7F}"/>
              </a:ext>
            </a:extLst>
          </p:cNvPr>
          <p:cNvSpPr txBox="1"/>
          <p:nvPr/>
        </p:nvSpPr>
        <p:spPr>
          <a:xfrm>
            <a:off x="-244780" y="3511762"/>
            <a:ext cx="2783433" cy="2620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represented?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nspiration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drawing techniques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Cave paintings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Andy Goldsworthy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Rousseau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 </a:t>
            </a:r>
            <a:r>
              <a:rPr lang="en-US" sz="110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Dury</a:t>
            </a: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Sussex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Ravillious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Sussex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 Hockney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Nash – Sussex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Monet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 </a:t>
            </a:r>
            <a:r>
              <a:rPr lang="en-US" sz="110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</a:t>
            </a: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gallery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Sussex Artists</a:t>
            </a:r>
            <a:endParaRPr lang="en-US" sz="11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Artists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2663EC9-7158-D014-B111-E62FD540CB72}"/>
              </a:ext>
            </a:extLst>
          </p:cNvPr>
          <p:cNvSpPr txBox="1"/>
          <p:nvPr/>
        </p:nvSpPr>
        <p:spPr>
          <a:xfrm>
            <a:off x="-296467" y="1506732"/>
            <a:ext cx="3433932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Photos to promote environmental campaign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as r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eflection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feelings about climate change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Imagining a better future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adverts / posters / media films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Logos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WWF, T</a:t>
            </a:r>
            <a:r>
              <a:rPr lang="en-US" sz="110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esla</a:t>
            </a: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The Wildlife Trusts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Art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highli</a:t>
            </a:r>
            <a:r>
              <a:rPr lang="en-US" sz="110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ghting</a:t>
            </a: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 climate change</a:t>
            </a:r>
            <a:endParaRPr lang="en-US" sz="11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Children’s Parade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F4D5D4-F5D8-1BD7-F94E-FC1E8ABDA79C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22F008A-EBC2-F81E-6A76-405832BEBD50}"/>
              </a:ext>
            </a:extLst>
          </p:cNvPr>
          <p:cNvSpPr/>
          <p:nvPr/>
        </p:nvSpPr>
        <p:spPr>
          <a:xfrm>
            <a:off x="2464655" y="3121087"/>
            <a:ext cx="1087169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Nature in Art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9B4389D-E167-26E5-F473-975A4A584913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3512158" y="3189515"/>
            <a:ext cx="1059841" cy="249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FD19ABC-A7CC-BEB7-CC67-15F83EBDAD8A}"/>
              </a:ext>
            </a:extLst>
          </p:cNvPr>
          <p:cNvSpPr txBox="1"/>
          <p:nvPr/>
        </p:nvSpPr>
        <p:spPr>
          <a:xfrm>
            <a:off x="2545885" y="5551183"/>
            <a:ext cx="2158775" cy="1533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Geographic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Wildlife/Landscape photographer of the year etc.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Macro/micro photography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lang="en-US" sz="11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E3B941A-112C-2B22-AC3C-96F22F40F5E3}"/>
              </a:ext>
            </a:extLst>
          </p:cNvPr>
          <p:cNvSpPr txBox="1"/>
          <p:nvPr/>
        </p:nvSpPr>
        <p:spPr>
          <a:xfrm>
            <a:off x="1714075" y="460420"/>
            <a:ext cx="3323420" cy="1171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 sculptures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Installations in natural environments – ephemeral art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Collage / recycling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Recycling / repurposing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Junk modelling</a:t>
            </a:r>
          </a:p>
        </p:txBody>
      </p:sp>
      <p:pic>
        <p:nvPicPr>
          <p:cNvPr id="17" name="Picture 16" descr="A close-up of a sign&#10;&#10;Description automatically generated">
            <a:extLst>
              <a:ext uri="{FF2B5EF4-FFF2-40B4-BE49-F238E27FC236}">
                <a16:creationId xmlns:a16="http://schemas.microsoft.com/office/drawing/2014/main" id="{84AC3DF7-52F0-1144-C29F-2B8B3399B2B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154" y="250746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525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8D4DFF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 Technology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6987194" y="1256566"/>
            <a:ext cx="1252810" cy="79157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/ structures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8678152" y="2504165"/>
            <a:ext cx="1083716" cy="8935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Process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3820880" y="963750"/>
            <a:ext cx="1383928" cy="9848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Waste awareness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968999" y="4612268"/>
            <a:ext cx="1043447" cy="97902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Materials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1932217"/>
            <a:ext cx="331529" cy="895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>
            <a:off x="7228114" y="2950951"/>
            <a:ext cx="1450038" cy="238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39135" y="3551290"/>
            <a:ext cx="1282673" cy="1204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C4CD3D83-55C1-F0BA-67AF-D1876CD47F3B}"/>
              </a:ext>
            </a:extLst>
          </p:cNvPr>
          <p:cNvSpPr/>
          <p:nvPr/>
        </p:nvSpPr>
        <p:spPr>
          <a:xfrm>
            <a:off x="2510898" y="2622907"/>
            <a:ext cx="91899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Design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D3D0045-A4E7-0558-31A7-52A1D95DE511}"/>
              </a:ext>
            </a:extLst>
          </p:cNvPr>
          <p:cNvSpPr/>
          <p:nvPr/>
        </p:nvSpPr>
        <p:spPr>
          <a:xfrm>
            <a:off x="3980430" y="4864468"/>
            <a:ext cx="1090554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Food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C6CB3A3-99AF-5CF0-314B-4BE8B7F5B4EC}"/>
              </a:ext>
            </a:extLst>
          </p:cNvPr>
          <p:cNvCxnSpPr>
            <a:cxnSpLocks/>
          </p:cNvCxnSpPr>
          <p:nvPr/>
        </p:nvCxnSpPr>
        <p:spPr>
          <a:xfrm flipV="1">
            <a:off x="4577435" y="3701143"/>
            <a:ext cx="868949" cy="1186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DA029EDC-4244-3AD5-78A2-5B06780CCF96}"/>
              </a:ext>
            </a:extLst>
          </p:cNvPr>
          <p:cNvCxnSpPr>
            <a:cxnSpLocks/>
            <a:stCxn id="71" idx="6"/>
            <a:endCxn id="4" idx="2"/>
          </p:cNvCxnSpPr>
          <p:nvPr/>
        </p:nvCxnSpPr>
        <p:spPr>
          <a:xfrm>
            <a:off x="3429895" y="3036432"/>
            <a:ext cx="1142104" cy="153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06BA732-D1DC-6BFC-E042-F769C46BEACD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4512844" y="1948638"/>
            <a:ext cx="783733" cy="775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84F55A9D-B79B-0CE3-7EF5-9B9517F2C4FC}"/>
              </a:ext>
            </a:extLst>
          </p:cNvPr>
          <p:cNvSpPr txBox="1"/>
          <p:nvPr/>
        </p:nvSpPr>
        <p:spPr>
          <a:xfrm>
            <a:off x="1664796" y="5548352"/>
            <a:ext cx="6694226" cy="1171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produce/Food miles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of school garden produce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Recipes using surplus food – Junk Food Project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 based recipes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with local food waste system 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Carbon footprint + carbon labelling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C2BD664-F1DE-AF20-E889-31172555818C}"/>
              </a:ext>
            </a:extLst>
          </p:cNvPr>
          <p:cNvSpPr/>
          <p:nvPr/>
        </p:nvSpPr>
        <p:spPr>
          <a:xfrm>
            <a:off x="2686033" y="4016834"/>
            <a:ext cx="91899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Textiles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277F09E-DB6F-A184-1F55-2C49E765CAFF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2970396" y="3551290"/>
            <a:ext cx="1990582" cy="796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AEB4E354-0249-110D-8916-514848E0AD05}"/>
              </a:ext>
            </a:extLst>
          </p:cNvPr>
          <p:cNvSpPr/>
          <p:nvPr/>
        </p:nvSpPr>
        <p:spPr>
          <a:xfrm>
            <a:off x="5870521" y="4584499"/>
            <a:ext cx="1043447" cy="97902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Circular Economy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403905-CDD6-E707-B38D-EA494BD467E5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6137616" y="3711095"/>
            <a:ext cx="254629" cy="873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5E293383-44FE-3DF1-6588-56D394620727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A close-up of a sign&#10;&#10;Description automatically generated">
            <a:extLst>
              <a:ext uri="{FF2B5EF4-FFF2-40B4-BE49-F238E27FC236}">
                <a16:creationId xmlns:a16="http://schemas.microsoft.com/office/drawing/2014/main" id="{A0A6895F-EEE4-3E7D-CECA-1F8633170F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154" y="250746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134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009C64"/>
          </a:solidFill>
          <a:ln w="57150">
            <a:solidFill>
              <a:srgbClr val="00C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English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2522883" y="1355566"/>
            <a:ext cx="83845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Good Texts (KS1)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6982478" y="1901919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Speaking &amp; Listening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2565693" y="2886368"/>
            <a:ext cx="838458" cy="82122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Good Texts (KS2)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5546397" y="4494903"/>
            <a:ext cx="1057603" cy="8073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Fiction Writing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472463" y="4311664"/>
            <a:ext cx="998611" cy="96044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Non-fiction reading /writing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5"/>
          </p:cNvCxnSpPr>
          <p:nvPr/>
        </p:nvCxnSpPr>
        <p:spPr>
          <a:xfrm>
            <a:off x="3238551" y="2061497"/>
            <a:ext cx="1920548" cy="915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stCxn id="10" idx="0"/>
            <a:endCxn id="4" idx="4"/>
          </p:cNvCxnSpPr>
          <p:nvPr/>
        </p:nvCxnSpPr>
        <p:spPr>
          <a:xfrm flipH="1" flipV="1">
            <a:off x="5900057" y="3701143"/>
            <a:ext cx="175142" cy="793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605038"/>
            <a:ext cx="298225" cy="222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</p:cNvCxnSpPr>
          <p:nvPr/>
        </p:nvCxnSpPr>
        <p:spPr>
          <a:xfrm flipH="1" flipV="1">
            <a:off x="6730966" y="3503067"/>
            <a:ext cx="887740" cy="949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2541399" y="4153631"/>
            <a:ext cx="822810" cy="80098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Good Texts (KS3)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6" idx="0"/>
            <a:endCxn id="4" idx="3"/>
          </p:cNvCxnSpPr>
          <p:nvPr/>
        </p:nvCxnSpPr>
        <p:spPr>
          <a:xfrm flipV="1">
            <a:off x="4447781" y="3551290"/>
            <a:ext cx="513197" cy="927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6605256C-000B-91C3-6D6D-6237A5B0812B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F71D330-55D8-BCCF-6788-ECADDA98E623}"/>
              </a:ext>
            </a:extLst>
          </p:cNvPr>
          <p:cNvSpPr/>
          <p:nvPr/>
        </p:nvSpPr>
        <p:spPr>
          <a:xfrm>
            <a:off x="3918979" y="4478536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Writing Outside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6786C0-B0A1-1E01-C261-E4A782273701}"/>
              </a:ext>
            </a:extLst>
          </p:cNvPr>
          <p:cNvSpPr/>
          <p:nvPr/>
        </p:nvSpPr>
        <p:spPr>
          <a:xfrm>
            <a:off x="5107856" y="1493037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Phonics Outside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77AD45-D8A9-7BD9-0E29-2DF380770046}"/>
              </a:ext>
            </a:extLst>
          </p:cNvPr>
          <p:cNvSpPr txBox="1"/>
          <p:nvPr/>
        </p:nvSpPr>
        <p:spPr>
          <a:xfrm>
            <a:off x="4915502" y="495634"/>
            <a:ext cx="190623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Finding sounds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Sound discrimination (sound walk)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Phoneme hunts (hiding phonemes)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170BD50-FD57-E8F7-8967-35DC28FA6AF9}"/>
              </a:ext>
            </a:extLst>
          </p:cNvPr>
          <p:cNvCxnSpPr>
            <a:cxnSpLocks/>
          </p:cNvCxnSpPr>
          <p:nvPr/>
        </p:nvCxnSpPr>
        <p:spPr>
          <a:xfrm flipV="1">
            <a:off x="5712468" y="2284326"/>
            <a:ext cx="7847" cy="393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FF58E10-1BE7-3944-F20E-D19D41194A4E}"/>
              </a:ext>
            </a:extLst>
          </p:cNvPr>
          <p:cNvCxnSpPr>
            <a:cxnSpLocks/>
          </p:cNvCxnSpPr>
          <p:nvPr/>
        </p:nvCxnSpPr>
        <p:spPr>
          <a:xfrm flipV="1">
            <a:off x="3337704" y="3189515"/>
            <a:ext cx="1234295" cy="128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A50DD5D-6087-A897-CDBD-C5464BA701D3}"/>
              </a:ext>
            </a:extLst>
          </p:cNvPr>
          <p:cNvCxnSpPr>
            <a:cxnSpLocks/>
            <a:stCxn id="70" idx="7"/>
          </p:cNvCxnSpPr>
          <p:nvPr/>
        </p:nvCxnSpPr>
        <p:spPr>
          <a:xfrm flipV="1">
            <a:off x="3243711" y="3341915"/>
            <a:ext cx="1480688" cy="929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92390AA-E361-288B-8484-650F41491C73}"/>
              </a:ext>
            </a:extLst>
          </p:cNvPr>
          <p:cNvCxnSpPr>
            <a:cxnSpLocks/>
          </p:cNvCxnSpPr>
          <p:nvPr/>
        </p:nvCxnSpPr>
        <p:spPr>
          <a:xfrm>
            <a:off x="4114758" y="1749034"/>
            <a:ext cx="1221707" cy="905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2F041FA-7F51-46CC-3F3D-E7959E3BCBF9}"/>
              </a:ext>
            </a:extLst>
          </p:cNvPr>
          <p:cNvSpPr/>
          <p:nvPr/>
        </p:nvSpPr>
        <p:spPr>
          <a:xfrm>
            <a:off x="3634891" y="964292"/>
            <a:ext cx="83845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Good Texts </a:t>
            </a: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EY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 descr="A close-up of a sign&#10;&#10;Description automatically generated">
            <a:extLst>
              <a:ext uri="{FF2B5EF4-FFF2-40B4-BE49-F238E27FC236}">
                <a16:creationId xmlns:a16="http://schemas.microsoft.com/office/drawing/2014/main" id="{D94CBB0F-F9B2-B138-AFBD-6EE53642F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154" y="250746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875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CCCC00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History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3102042" y="1651669"/>
            <a:ext cx="990483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 History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2C013F-2D2B-A75D-0F9F-CE565E242BED}"/>
              </a:ext>
            </a:extLst>
          </p:cNvPr>
          <p:cNvSpPr/>
          <p:nvPr/>
        </p:nvSpPr>
        <p:spPr>
          <a:xfrm>
            <a:off x="7768263" y="499537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History of School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8278793" y="1793140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Stone Age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9072155" y="3097775"/>
            <a:ext cx="1083716" cy="8935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Mayan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2708597" y="3841211"/>
            <a:ext cx="1087169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Victorians (yr4)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6509957" y="4839600"/>
            <a:ext cx="1090554" cy="8073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Greeks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8745085" y="4539472"/>
            <a:ext cx="998611" cy="96044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Iron Age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F11876-8436-141C-36AD-F94D21E5E62F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6542779" y="1045797"/>
            <a:ext cx="1425317" cy="169407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5"/>
            <a:endCxn id="4" idx="1"/>
          </p:cNvCxnSpPr>
          <p:nvPr/>
        </p:nvCxnSpPr>
        <p:spPr>
          <a:xfrm>
            <a:off x="3947472" y="2357600"/>
            <a:ext cx="1013506" cy="470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457820-FBBD-2D29-43D7-72D93A4BB725}"/>
              </a:ext>
            </a:extLst>
          </p:cNvPr>
          <p:cNvCxnSpPr>
            <a:cxnSpLocks/>
          </p:cNvCxnSpPr>
          <p:nvPr/>
        </p:nvCxnSpPr>
        <p:spPr>
          <a:xfrm flipV="1">
            <a:off x="3660853" y="3501976"/>
            <a:ext cx="1181926" cy="511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6367683" y="3649311"/>
            <a:ext cx="687551" cy="1190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496259"/>
            <a:ext cx="1594540" cy="331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 flipV="1">
            <a:off x="7228114" y="3189515"/>
            <a:ext cx="1844041" cy="355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39135" y="3551290"/>
            <a:ext cx="2052193" cy="1128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5424854" y="1222575"/>
            <a:ext cx="1046388" cy="80098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Explorers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4CD3D83-55C1-F0BA-67AF-D1876CD47F3B}"/>
              </a:ext>
            </a:extLst>
          </p:cNvPr>
          <p:cNvSpPr/>
          <p:nvPr/>
        </p:nvSpPr>
        <p:spPr>
          <a:xfrm>
            <a:off x="2221443" y="2674926"/>
            <a:ext cx="91899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WW2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D3D0045-A4E7-0558-31A7-52A1D95DE511}"/>
              </a:ext>
            </a:extLst>
          </p:cNvPr>
          <p:cNvSpPr/>
          <p:nvPr/>
        </p:nvSpPr>
        <p:spPr>
          <a:xfrm>
            <a:off x="4733765" y="4208823"/>
            <a:ext cx="1090554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Romans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70" idx="4"/>
            <a:endCxn id="4" idx="0"/>
          </p:cNvCxnSpPr>
          <p:nvPr/>
        </p:nvCxnSpPr>
        <p:spPr>
          <a:xfrm flipH="1">
            <a:off x="5900057" y="2023556"/>
            <a:ext cx="47991" cy="654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C6CB3A3-99AF-5CF0-314B-4BE8B7F5B4EC}"/>
              </a:ext>
            </a:extLst>
          </p:cNvPr>
          <p:cNvCxnSpPr>
            <a:cxnSpLocks/>
            <a:stCxn id="72" idx="0"/>
          </p:cNvCxnSpPr>
          <p:nvPr/>
        </p:nvCxnSpPr>
        <p:spPr>
          <a:xfrm flipV="1">
            <a:off x="5279042" y="3714184"/>
            <a:ext cx="399737" cy="494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DA029EDC-4244-3AD5-78A2-5B06780CCF96}"/>
              </a:ext>
            </a:extLst>
          </p:cNvPr>
          <p:cNvCxnSpPr>
            <a:cxnSpLocks/>
            <a:stCxn id="71" idx="6"/>
            <a:endCxn id="4" idx="2"/>
          </p:cNvCxnSpPr>
          <p:nvPr/>
        </p:nvCxnSpPr>
        <p:spPr>
          <a:xfrm>
            <a:off x="3140440" y="3088451"/>
            <a:ext cx="1431559" cy="101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B6CF0384-ABF3-1741-7461-543E482EEFF8}"/>
              </a:ext>
            </a:extLst>
          </p:cNvPr>
          <p:cNvSpPr txBox="1"/>
          <p:nvPr/>
        </p:nvSpPr>
        <p:spPr>
          <a:xfrm>
            <a:off x="-331473" y="2167604"/>
            <a:ext cx="2717550" cy="2076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production, grow your own, dig for victory, raised beds, growing in pots, allotment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Rationing – good use of resources, no waste (which countries still living like this?)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do and mend, repair not recycle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Farming – mass production introduced post war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F905ACD9-2B1C-46C2-75EC-15EEF8CCEA00}"/>
              </a:ext>
            </a:extLst>
          </p:cNvPr>
          <p:cNvSpPr/>
          <p:nvPr/>
        </p:nvSpPr>
        <p:spPr>
          <a:xfrm>
            <a:off x="2475895" y="5349696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Egyptians (yr3)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E3992C4-F59A-E6DF-D46C-479B3964FB27}"/>
              </a:ext>
            </a:extLst>
          </p:cNvPr>
          <p:cNvCxnSpPr>
            <a:cxnSpLocks/>
            <a:stCxn id="66" idx="0"/>
          </p:cNvCxnSpPr>
          <p:nvPr/>
        </p:nvCxnSpPr>
        <p:spPr>
          <a:xfrm flipV="1">
            <a:off x="3158167" y="3649311"/>
            <a:ext cx="2111960" cy="1700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5040FCA9-753F-FF9F-EC6F-D34EE67FCE12}"/>
              </a:ext>
            </a:extLst>
          </p:cNvPr>
          <p:cNvSpPr/>
          <p:nvPr/>
        </p:nvSpPr>
        <p:spPr>
          <a:xfrm>
            <a:off x="125896" y="7232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3B1EB04-FF28-84A4-CC69-D7F0EE9B4686}"/>
              </a:ext>
            </a:extLst>
          </p:cNvPr>
          <p:cNvCxnSpPr>
            <a:cxnSpLocks/>
          </p:cNvCxnSpPr>
          <p:nvPr/>
        </p:nvCxnSpPr>
        <p:spPr>
          <a:xfrm>
            <a:off x="4925506" y="2023556"/>
            <a:ext cx="379820" cy="674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8ABA13B6-DB19-0111-61D6-9B7AFB7ADC73}"/>
              </a:ext>
            </a:extLst>
          </p:cNvPr>
          <p:cNvSpPr/>
          <p:nvPr/>
        </p:nvSpPr>
        <p:spPr>
          <a:xfrm>
            <a:off x="4194214" y="1363695"/>
            <a:ext cx="1124329" cy="7331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Dinosaurs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</a:t>
            </a: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tinction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lose-up of a sign&#10;&#10;Description automatically generated">
            <a:extLst>
              <a:ext uri="{FF2B5EF4-FFF2-40B4-BE49-F238E27FC236}">
                <a16:creationId xmlns:a16="http://schemas.microsoft.com/office/drawing/2014/main" id="{C182BE7F-2DA4-87EB-43F4-2C4A9D6178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783" y="6061246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29309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00C7E8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Maths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3102042" y="1651669"/>
            <a:ext cx="990483" cy="827050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Sorting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2C013F-2D2B-A75D-0F9F-CE565E242BED}"/>
              </a:ext>
            </a:extLst>
          </p:cNvPr>
          <p:cNvSpPr/>
          <p:nvPr/>
        </p:nvSpPr>
        <p:spPr>
          <a:xfrm>
            <a:off x="6059963" y="830720"/>
            <a:ext cx="1364544" cy="639983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8053394" y="1700850"/>
            <a:ext cx="1057603" cy="823755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Handling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8564413" y="3356817"/>
            <a:ext cx="1083716" cy="893571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Geometry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2708597" y="3841211"/>
            <a:ext cx="1087169" cy="929977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Patterns and shape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4968230" y="4250388"/>
            <a:ext cx="1284567" cy="807388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Measuring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472463" y="4311664"/>
            <a:ext cx="1497769" cy="1206758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Fractions, Decimals and Percentages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F11876-8436-141C-36AD-F94D21E5E62F}"/>
              </a:ext>
            </a:extLst>
          </p:cNvPr>
          <p:cNvCxnSpPr>
            <a:cxnSpLocks/>
          </p:cNvCxnSpPr>
          <p:nvPr/>
        </p:nvCxnSpPr>
        <p:spPr>
          <a:xfrm flipH="1">
            <a:off x="6096000" y="1453012"/>
            <a:ext cx="445470" cy="122487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5"/>
            <a:endCxn id="4" idx="1"/>
          </p:cNvCxnSpPr>
          <p:nvPr/>
        </p:nvCxnSpPr>
        <p:spPr>
          <a:xfrm>
            <a:off x="3947472" y="2357600"/>
            <a:ext cx="1013506" cy="470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457820-FBBD-2D29-43D7-72D93A4BB725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3660853" y="3551290"/>
            <a:ext cx="1300125" cy="462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endCxn id="4" idx="4"/>
          </p:cNvCxnSpPr>
          <p:nvPr/>
        </p:nvCxnSpPr>
        <p:spPr>
          <a:xfrm flipV="1">
            <a:off x="5693145" y="3701143"/>
            <a:ext cx="206912" cy="504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403969"/>
            <a:ext cx="1369141" cy="423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 flipV="1">
            <a:off x="7228114" y="3189515"/>
            <a:ext cx="1336299" cy="614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39135" y="3551290"/>
            <a:ext cx="852671" cy="937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4399995" y="793010"/>
            <a:ext cx="1033395" cy="777344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Direction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70" idx="4"/>
          </p:cNvCxnSpPr>
          <p:nvPr/>
        </p:nvCxnSpPr>
        <p:spPr>
          <a:xfrm>
            <a:off x="4916693" y="1570354"/>
            <a:ext cx="496791" cy="1161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4497D4F0-A410-EAC2-6BF2-173FB83648F4}"/>
              </a:ext>
            </a:extLst>
          </p:cNvPr>
          <p:cNvSpPr txBox="1"/>
          <p:nvPr/>
        </p:nvSpPr>
        <p:spPr>
          <a:xfrm>
            <a:off x="927063" y="4435772"/>
            <a:ext cx="3383852" cy="13522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Fibonacci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Fractals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Symmetry (NB Elm leaves not symmetrical)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 wide web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Shape and angles with sticks/bodies/rope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Algebra using natural shapes to represent numbers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DC896AC3-8CBC-7437-658F-FC7294B43EEF}"/>
              </a:ext>
            </a:extLst>
          </p:cNvPr>
          <p:cNvSpPr/>
          <p:nvPr/>
        </p:nvSpPr>
        <p:spPr>
          <a:xfrm>
            <a:off x="2162962" y="2615854"/>
            <a:ext cx="990483" cy="827050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Money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F8A6AF7-6577-833B-F313-DCA1586F1ABE}"/>
              </a:ext>
            </a:extLst>
          </p:cNvPr>
          <p:cNvCxnSpPr>
            <a:cxnSpLocks/>
            <a:stCxn id="48" idx="6"/>
            <a:endCxn id="4" idx="2"/>
          </p:cNvCxnSpPr>
          <p:nvPr/>
        </p:nvCxnSpPr>
        <p:spPr>
          <a:xfrm>
            <a:off x="3153445" y="3029379"/>
            <a:ext cx="1418554" cy="160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8C5E78C-F756-8EFD-1AE3-FCB60BEED58F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A close-up of a sign&#10;&#10;Description automatically generated">
            <a:extLst>
              <a:ext uri="{FF2B5EF4-FFF2-40B4-BE49-F238E27FC236}">
                <a16:creationId xmlns:a16="http://schemas.microsoft.com/office/drawing/2014/main" id="{4F6C2489-934F-93DE-3C32-C99B7E757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80" y="271964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027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F6EB14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Music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7082945" y="1367564"/>
            <a:ext cx="1252810" cy="791574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Making instruments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8600695" y="3039415"/>
            <a:ext cx="1083716" cy="893571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Rhythm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3820880" y="963750"/>
            <a:ext cx="1383928" cy="984888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Music inspired by Nature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472463" y="4311664"/>
            <a:ext cx="998611" cy="960444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Sounds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043215"/>
            <a:ext cx="427280" cy="784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 flipV="1">
            <a:off x="7228114" y="3189515"/>
            <a:ext cx="1372581" cy="296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39135" y="3551290"/>
            <a:ext cx="779571" cy="901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C4CD3D83-55C1-F0BA-67AF-D1876CD47F3B}"/>
              </a:ext>
            </a:extLst>
          </p:cNvPr>
          <p:cNvSpPr/>
          <p:nvPr/>
        </p:nvSpPr>
        <p:spPr>
          <a:xfrm>
            <a:off x="2510898" y="2622907"/>
            <a:ext cx="918997" cy="827050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Songs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D3D0045-A4E7-0558-31A7-52A1D95DE511}"/>
              </a:ext>
            </a:extLst>
          </p:cNvPr>
          <p:cNvSpPr/>
          <p:nvPr/>
        </p:nvSpPr>
        <p:spPr>
          <a:xfrm>
            <a:off x="5352866" y="4391067"/>
            <a:ext cx="1090554" cy="929977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Types of Music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9EBB31F-E7C0-0DF6-39B5-EE9A43655C71}"/>
              </a:ext>
            </a:extLst>
          </p:cNvPr>
          <p:cNvSpPr txBox="1"/>
          <p:nvPr/>
        </p:nvSpPr>
        <p:spPr>
          <a:xfrm>
            <a:off x="1256713" y="325113"/>
            <a:ext cx="319799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Lark Ascending – Vaughan Williams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Mozart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Vivaldi Four Seasons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Music as a response to weather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Music to match scenery/natural elements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Music to enhance climate change images/biodiversity film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C6CB3A3-99AF-5CF0-314B-4BE8B7F5B4EC}"/>
              </a:ext>
            </a:extLst>
          </p:cNvPr>
          <p:cNvCxnSpPr>
            <a:cxnSpLocks/>
            <a:stCxn id="72" idx="0"/>
            <a:endCxn id="4" idx="4"/>
          </p:cNvCxnSpPr>
          <p:nvPr/>
        </p:nvCxnSpPr>
        <p:spPr>
          <a:xfrm flipV="1">
            <a:off x="5898143" y="3701143"/>
            <a:ext cx="1914" cy="689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DA029EDC-4244-3AD5-78A2-5B06780CCF96}"/>
              </a:ext>
            </a:extLst>
          </p:cNvPr>
          <p:cNvCxnSpPr>
            <a:cxnSpLocks/>
            <a:stCxn id="71" idx="6"/>
            <a:endCxn id="4" idx="2"/>
          </p:cNvCxnSpPr>
          <p:nvPr/>
        </p:nvCxnSpPr>
        <p:spPr>
          <a:xfrm>
            <a:off x="3429895" y="3036432"/>
            <a:ext cx="1142104" cy="153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06BA732-D1DC-6BFC-E042-F769C46BEACD}"/>
              </a:ext>
            </a:extLst>
          </p:cNvPr>
          <p:cNvCxnSpPr>
            <a:cxnSpLocks/>
            <a:stCxn id="9" idx="4"/>
            <a:endCxn id="4" idx="1"/>
          </p:cNvCxnSpPr>
          <p:nvPr/>
        </p:nvCxnSpPr>
        <p:spPr>
          <a:xfrm>
            <a:off x="4512844" y="1948638"/>
            <a:ext cx="448134" cy="879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4A4F58EC-D7E1-950B-4677-848E9F30D8A3}"/>
              </a:ext>
            </a:extLst>
          </p:cNvPr>
          <p:cNvSpPr/>
          <p:nvPr/>
        </p:nvSpPr>
        <p:spPr>
          <a:xfrm>
            <a:off x="2696751" y="4338598"/>
            <a:ext cx="1090554" cy="929977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Taking music outside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6C52A9-B550-B67A-D115-8D0823DD06F4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97C9BB3-8EE6-F270-B327-2AA76CE77C6B}"/>
              </a:ext>
            </a:extLst>
          </p:cNvPr>
          <p:cNvCxnSpPr>
            <a:cxnSpLocks/>
            <a:stCxn id="6" idx="7"/>
            <a:endCxn id="4" idx="3"/>
          </p:cNvCxnSpPr>
          <p:nvPr/>
        </p:nvCxnSpPr>
        <p:spPr>
          <a:xfrm flipV="1">
            <a:off x="3627597" y="3551290"/>
            <a:ext cx="1333381" cy="92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close-up of a sign&#10;&#10;Description automatically generated">
            <a:extLst>
              <a:ext uri="{FF2B5EF4-FFF2-40B4-BE49-F238E27FC236}">
                <a16:creationId xmlns:a16="http://schemas.microsoft.com/office/drawing/2014/main" id="{0AA7E6CB-01BD-B197-71C5-8F09D7937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2550" y="311039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958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F6EB14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1155415" y="2709716"/>
            <a:ext cx="1383928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Buddhist View of Sustainability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2C013F-2D2B-A75D-0F9F-CE565E242BED}"/>
              </a:ext>
            </a:extLst>
          </p:cNvPr>
          <p:cNvSpPr/>
          <p:nvPr/>
        </p:nvSpPr>
        <p:spPr>
          <a:xfrm>
            <a:off x="5474591" y="831558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Creation Stories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8053394" y="1700850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Awe and Wonder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2428192" y="4173806"/>
            <a:ext cx="1383928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Islamic View of Sustainability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6004352" y="4293704"/>
            <a:ext cx="1389572" cy="8073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Christian View of Sustainability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708044" y="4061105"/>
            <a:ext cx="1389571" cy="96044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Hindu View of Sustainability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F11876-8436-141C-36AD-F94D21E5E62F}"/>
              </a:ext>
            </a:extLst>
          </p:cNvPr>
          <p:cNvCxnSpPr>
            <a:cxnSpLocks/>
          </p:cNvCxnSpPr>
          <p:nvPr/>
        </p:nvCxnSpPr>
        <p:spPr>
          <a:xfrm flipH="1">
            <a:off x="6096000" y="1453012"/>
            <a:ext cx="445470" cy="122487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6"/>
            <a:endCxn id="4" idx="2"/>
          </p:cNvCxnSpPr>
          <p:nvPr/>
        </p:nvCxnSpPr>
        <p:spPr>
          <a:xfrm>
            <a:off x="2539343" y="3123241"/>
            <a:ext cx="2032656" cy="66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457820-FBBD-2D29-43D7-72D93A4BB725}"/>
              </a:ext>
            </a:extLst>
          </p:cNvPr>
          <p:cNvCxnSpPr>
            <a:cxnSpLocks/>
          </p:cNvCxnSpPr>
          <p:nvPr/>
        </p:nvCxnSpPr>
        <p:spPr>
          <a:xfrm flipV="1">
            <a:off x="3379526" y="3536766"/>
            <a:ext cx="1418670" cy="678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endCxn id="4" idx="4"/>
          </p:cNvCxnSpPr>
          <p:nvPr/>
        </p:nvCxnSpPr>
        <p:spPr>
          <a:xfrm flipH="1" flipV="1">
            <a:off x="5900057" y="3701143"/>
            <a:ext cx="641413" cy="592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403969"/>
            <a:ext cx="1369141" cy="423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6839135" y="3551290"/>
            <a:ext cx="1225804" cy="584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3444194" y="1006460"/>
            <a:ext cx="993084" cy="80098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Legacy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70" idx="4"/>
            <a:endCxn id="4" idx="1"/>
          </p:cNvCxnSpPr>
          <p:nvPr/>
        </p:nvCxnSpPr>
        <p:spPr>
          <a:xfrm>
            <a:off x="3940736" y="1807441"/>
            <a:ext cx="1020242" cy="1020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3990D485-84B6-B053-77FB-AD2867BB37B7}"/>
              </a:ext>
            </a:extLst>
          </p:cNvPr>
          <p:cNvSpPr txBox="1"/>
          <p:nvPr/>
        </p:nvSpPr>
        <p:spPr>
          <a:xfrm>
            <a:off x="1730626" y="5158814"/>
            <a:ext cx="2257863" cy="1895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Islamic environmental teaching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Sustainability / balance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Charity – fast fashion / waste + food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onsumption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Pollution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Five pillars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FECAEEF-CFCA-6E3B-E3D8-4C627ED6EF35}"/>
              </a:ext>
            </a:extLst>
          </p:cNvPr>
          <p:cNvSpPr/>
          <p:nvPr/>
        </p:nvSpPr>
        <p:spPr>
          <a:xfrm>
            <a:off x="9085377" y="3021035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Taking RE outside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B281A0F-AD17-AADE-5CFE-38321A1E59CF}"/>
              </a:ext>
            </a:extLst>
          </p:cNvPr>
          <p:cNvCxnSpPr>
            <a:cxnSpLocks/>
            <a:stCxn id="17" idx="2"/>
            <a:endCxn id="4" idx="6"/>
          </p:cNvCxnSpPr>
          <p:nvPr/>
        </p:nvCxnSpPr>
        <p:spPr>
          <a:xfrm flipH="1" flipV="1">
            <a:off x="7228114" y="3189515"/>
            <a:ext cx="1857263" cy="243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F50288C6-771E-3597-2A50-58DE40EFAC57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A close-up of a sign&#10;&#10;Description automatically generated">
            <a:extLst>
              <a:ext uri="{FF2B5EF4-FFF2-40B4-BE49-F238E27FC236}">
                <a16:creationId xmlns:a16="http://schemas.microsoft.com/office/drawing/2014/main" id="{CFED1E53-2E6D-7456-5A65-74BD9185CF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154" y="250746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82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7435" y="2677886"/>
            <a:ext cx="2656115" cy="1023257"/>
          </a:xfrm>
          <a:prstGeom prst="ellipse">
            <a:avLst/>
          </a:prstGeom>
          <a:solidFill>
            <a:srgbClr val="00C7E8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>
                <a:solidFill>
                  <a:schemeClr val="tx1"/>
                </a:solidFill>
              </a:rPr>
              <a:t>Science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3102042" y="1651669"/>
            <a:ext cx="990483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Weather –v- climate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2C013F-2D2B-A75D-0F9F-CE565E242BED}"/>
              </a:ext>
            </a:extLst>
          </p:cNvPr>
          <p:cNvSpPr/>
          <p:nvPr/>
        </p:nvSpPr>
        <p:spPr>
          <a:xfrm>
            <a:off x="6549366" y="1097509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Classification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7885044" y="1567313"/>
            <a:ext cx="981368" cy="79157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Habitats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8625587" y="3296490"/>
            <a:ext cx="1083716" cy="8935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Air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2603223" y="3684433"/>
            <a:ext cx="1087169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Food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6111769" y="4897104"/>
            <a:ext cx="1090554" cy="8073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Rocks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586776" y="4145786"/>
            <a:ext cx="998611" cy="96044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Plants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F11876-8436-141C-36AD-F94D21E5E62F}"/>
              </a:ext>
            </a:extLst>
          </p:cNvPr>
          <p:cNvCxnSpPr>
            <a:cxnSpLocks/>
            <a:stCxn id="6" idx="4"/>
          </p:cNvCxnSpPr>
          <p:nvPr/>
        </p:nvCxnSpPr>
        <p:spPr>
          <a:xfrm flipH="1">
            <a:off x="6409343" y="1737492"/>
            <a:ext cx="822295" cy="97949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5"/>
            <a:endCxn id="4" idx="1"/>
          </p:cNvCxnSpPr>
          <p:nvPr/>
        </p:nvCxnSpPr>
        <p:spPr>
          <a:xfrm>
            <a:off x="3947472" y="2357600"/>
            <a:ext cx="1018942" cy="470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457820-FBBD-2D29-43D7-72D93A4BB725}"/>
              </a:ext>
            </a:extLst>
          </p:cNvPr>
          <p:cNvCxnSpPr>
            <a:cxnSpLocks/>
          </p:cNvCxnSpPr>
          <p:nvPr/>
        </p:nvCxnSpPr>
        <p:spPr>
          <a:xfrm flipV="1">
            <a:off x="3660853" y="3501976"/>
            <a:ext cx="1181926" cy="511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6385093" y="3649132"/>
            <a:ext cx="271953" cy="1247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44571" y="2242964"/>
            <a:ext cx="1184191" cy="58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 flipV="1">
            <a:off x="7233550" y="3189515"/>
            <a:ext cx="1392037" cy="55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44571" y="3551290"/>
            <a:ext cx="888448" cy="73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3419597" y="589891"/>
            <a:ext cx="993084" cy="80098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Key Figures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4CD3D83-55C1-F0BA-67AF-D1876CD47F3B}"/>
              </a:ext>
            </a:extLst>
          </p:cNvPr>
          <p:cNvSpPr/>
          <p:nvPr/>
        </p:nvSpPr>
        <p:spPr>
          <a:xfrm>
            <a:off x="2510898" y="2622907"/>
            <a:ext cx="91899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Energy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D3D0045-A4E7-0558-31A7-52A1D95DE511}"/>
              </a:ext>
            </a:extLst>
          </p:cNvPr>
          <p:cNvSpPr/>
          <p:nvPr/>
        </p:nvSpPr>
        <p:spPr>
          <a:xfrm>
            <a:off x="4842779" y="4572587"/>
            <a:ext cx="1129935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Materials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47CE271-4596-4E81-4ABB-01F9DCB6D07C}"/>
              </a:ext>
            </a:extLst>
          </p:cNvPr>
          <p:cNvSpPr txBox="1"/>
          <p:nvPr/>
        </p:nvSpPr>
        <p:spPr>
          <a:xfrm>
            <a:off x="2066916" y="184105"/>
            <a:ext cx="219986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David Attenborough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2"/>
              </a:rPr>
              <a:t>Chico Mendes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3"/>
              </a:rPr>
              <a:t>Vanessa </a:t>
            </a:r>
            <a:r>
              <a:rPr lang="en-GB" sz="1100" err="1">
                <a:hlinkClick r:id="rId3"/>
              </a:rPr>
              <a:t>Makate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Chris Packham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Steve </a:t>
            </a:r>
            <a:r>
              <a:rPr lang="en-GB" sz="1100" err="1"/>
              <a:t>Backshaw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4"/>
              </a:rPr>
              <a:t>Jane Goodall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Greta Thunberg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5"/>
              </a:rPr>
              <a:t>Young climate activists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Women in science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F0E2AAD7-27BB-29C8-68B2-A83EA15F96B5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9709303" y="3743276"/>
            <a:ext cx="666166" cy="253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3B57F301-649F-F37C-4CAE-757252E07D56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5655020" y="1663451"/>
            <a:ext cx="250473" cy="1014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70" idx="4"/>
          </p:cNvCxnSpPr>
          <p:nvPr/>
        </p:nvCxnSpPr>
        <p:spPr>
          <a:xfrm>
            <a:off x="3916139" y="1390872"/>
            <a:ext cx="1585317" cy="1352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C6CB3A3-99AF-5CF0-314B-4BE8B7F5B4EC}"/>
              </a:ext>
            </a:extLst>
          </p:cNvPr>
          <p:cNvCxnSpPr>
            <a:cxnSpLocks/>
            <a:stCxn id="72" idx="0"/>
            <a:endCxn id="4" idx="4"/>
          </p:cNvCxnSpPr>
          <p:nvPr/>
        </p:nvCxnSpPr>
        <p:spPr>
          <a:xfrm flipV="1">
            <a:off x="5407747" y="3701143"/>
            <a:ext cx="497746" cy="871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09C98993-B5A6-14A7-92F9-DDB0ADF529BB}"/>
              </a:ext>
            </a:extLst>
          </p:cNvPr>
          <p:cNvCxnSpPr>
            <a:cxnSpLocks/>
            <a:stCxn id="30" idx="7"/>
          </p:cNvCxnSpPr>
          <p:nvPr/>
        </p:nvCxnSpPr>
        <p:spPr>
          <a:xfrm flipV="1">
            <a:off x="4398669" y="3656059"/>
            <a:ext cx="861893" cy="979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DA029EDC-4244-3AD5-78A2-5B06780CCF96}"/>
              </a:ext>
            </a:extLst>
          </p:cNvPr>
          <p:cNvCxnSpPr>
            <a:cxnSpLocks/>
            <a:stCxn id="71" idx="6"/>
            <a:endCxn id="4" idx="2"/>
          </p:cNvCxnSpPr>
          <p:nvPr/>
        </p:nvCxnSpPr>
        <p:spPr>
          <a:xfrm>
            <a:off x="3429895" y="3036432"/>
            <a:ext cx="1147540" cy="153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05AE3E3E-D7E6-DB59-2848-AEF6E0ECF189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24C43BF-CC76-EDA5-9EE8-9FEAFE3FB10B}"/>
              </a:ext>
            </a:extLst>
          </p:cNvPr>
          <p:cNvSpPr/>
          <p:nvPr/>
        </p:nvSpPr>
        <p:spPr>
          <a:xfrm>
            <a:off x="3470712" y="4499322"/>
            <a:ext cx="1087169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Water Cycle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A50B8EE-B4C3-397D-47B4-126E91473398}"/>
              </a:ext>
            </a:extLst>
          </p:cNvPr>
          <p:cNvSpPr/>
          <p:nvPr/>
        </p:nvSpPr>
        <p:spPr>
          <a:xfrm>
            <a:off x="4977969" y="1010291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Evolution and Adaptation</a:t>
            </a:r>
          </a:p>
        </p:txBody>
      </p:sp>
      <p:pic>
        <p:nvPicPr>
          <p:cNvPr id="12" name="Picture 11" descr="A close-up of a sign&#10;&#10;Description automatically generated">
            <a:extLst>
              <a:ext uri="{FF2B5EF4-FFF2-40B4-BE49-F238E27FC236}">
                <a16:creationId xmlns:a16="http://schemas.microsoft.com/office/drawing/2014/main" id="{289E36AF-ABE1-1BBD-90C4-7113FB7CD27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989" y="210467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906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8D4DFF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Design Technology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6987194" y="1256566"/>
            <a:ext cx="1252810" cy="79157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/ structures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8678152" y="2504165"/>
            <a:ext cx="1083716" cy="8935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Process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3820880" y="963750"/>
            <a:ext cx="1383928" cy="9848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Waste awareness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968999" y="4612268"/>
            <a:ext cx="1043447" cy="97902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Materials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1932217"/>
            <a:ext cx="331529" cy="8955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>
            <a:off x="7228114" y="2950951"/>
            <a:ext cx="1450038" cy="238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39135" y="3551290"/>
            <a:ext cx="1282673" cy="12043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Oval 70">
            <a:extLst>
              <a:ext uri="{FF2B5EF4-FFF2-40B4-BE49-F238E27FC236}">
                <a16:creationId xmlns:a16="http://schemas.microsoft.com/office/drawing/2014/main" id="{C4CD3D83-55C1-F0BA-67AF-D1876CD47F3B}"/>
              </a:ext>
            </a:extLst>
          </p:cNvPr>
          <p:cNvSpPr/>
          <p:nvPr/>
        </p:nvSpPr>
        <p:spPr>
          <a:xfrm>
            <a:off x="2510898" y="2622907"/>
            <a:ext cx="91899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Design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D3D0045-A4E7-0558-31A7-52A1D95DE511}"/>
              </a:ext>
            </a:extLst>
          </p:cNvPr>
          <p:cNvSpPr/>
          <p:nvPr/>
        </p:nvSpPr>
        <p:spPr>
          <a:xfrm>
            <a:off x="3980430" y="4864468"/>
            <a:ext cx="1090554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Food</a:t>
            </a: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DD6E209-D7CB-EA3A-02B5-E4976A30A45F}"/>
              </a:ext>
            </a:extLst>
          </p:cNvPr>
          <p:cNvSpPr txBox="1"/>
          <p:nvPr/>
        </p:nvSpPr>
        <p:spPr>
          <a:xfrm>
            <a:off x="268738" y="1997561"/>
            <a:ext cx="225772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</a:t>
            </a: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design water saving devices </a:t>
            </a:r>
            <a:r>
              <a:rPr kumimoji="0" lang="en-GB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eg</a:t>
            </a: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water butts and run off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Living Walls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Herb gardens</a:t>
            </a:r>
          </a:p>
          <a:p>
            <a:pPr marL="171450" indent="-171450">
              <a:buFont typeface="Courier New" panose="02070309020205020404" pitchFamily="49" charset="0"/>
              <a:buChar char="o"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Conservation areas – bug hotels, bird boxes etc</a:t>
            </a:r>
          </a:p>
          <a:p>
            <a:pPr marL="171450" indent="-171450">
              <a:buFont typeface="Courier New" panose="02070309020205020404" pitchFamily="49" charset="0"/>
              <a:buChar char="o"/>
              <a:defRPr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Plastic pollution and solutions</a:t>
            </a:r>
            <a:endParaRPr lang="en-GB" sz="1100">
              <a:solidFill>
                <a:prstClr val="black"/>
              </a:solidFill>
              <a:latin typeface="Calibri" panose="020F0502020204030204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Upcycling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Logos/Branding – consider branding of environmental organisations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Investigation of packaging sustainability claims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Packaging evaluations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C6CB3A3-99AF-5CF0-314B-4BE8B7F5B4EC}"/>
              </a:ext>
            </a:extLst>
          </p:cNvPr>
          <p:cNvCxnSpPr>
            <a:cxnSpLocks/>
          </p:cNvCxnSpPr>
          <p:nvPr/>
        </p:nvCxnSpPr>
        <p:spPr>
          <a:xfrm flipV="1">
            <a:off x="4577435" y="3701143"/>
            <a:ext cx="868949" cy="1186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DA029EDC-4244-3AD5-78A2-5B06780CCF96}"/>
              </a:ext>
            </a:extLst>
          </p:cNvPr>
          <p:cNvCxnSpPr>
            <a:cxnSpLocks/>
            <a:stCxn id="71" idx="6"/>
            <a:endCxn id="4" idx="2"/>
          </p:cNvCxnSpPr>
          <p:nvPr/>
        </p:nvCxnSpPr>
        <p:spPr>
          <a:xfrm>
            <a:off x="3429895" y="3036432"/>
            <a:ext cx="1142104" cy="153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06BA732-D1DC-6BFC-E042-F769C46BEACD}"/>
              </a:ext>
            </a:extLst>
          </p:cNvPr>
          <p:cNvCxnSpPr>
            <a:cxnSpLocks/>
            <a:stCxn id="9" idx="4"/>
          </p:cNvCxnSpPr>
          <p:nvPr/>
        </p:nvCxnSpPr>
        <p:spPr>
          <a:xfrm>
            <a:off x="4512844" y="1948638"/>
            <a:ext cx="783733" cy="7753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F1E5C34E-F3AD-87B6-DA96-52CC0A7A7A82}"/>
              </a:ext>
            </a:extLst>
          </p:cNvPr>
          <p:cNvSpPr txBox="1"/>
          <p:nvPr/>
        </p:nvSpPr>
        <p:spPr>
          <a:xfrm>
            <a:off x="9344678" y="2446667"/>
            <a:ext cx="2743525" cy="1533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Select products that tackle real and relevant problems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 current products in terms of sustainability and create improvements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Evaluate current products in terms of impact on the environment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D8FD08-9925-7BEC-1589-CBE992392500}"/>
              </a:ext>
            </a:extLst>
          </p:cNvPr>
          <p:cNvSpPr txBox="1"/>
          <p:nvPr/>
        </p:nvSpPr>
        <p:spPr>
          <a:xfrm>
            <a:off x="8772147" y="4876425"/>
            <a:ext cx="2543231" cy="1171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Renewable materials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Plastic free?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sing recycled materials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Evaluating appropriateness of materials against the 7rs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E476443-38AC-5B49-216A-0E43DE6E767F}"/>
              </a:ext>
            </a:extLst>
          </p:cNvPr>
          <p:cNvSpPr txBox="1"/>
          <p:nvPr/>
        </p:nvSpPr>
        <p:spPr>
          <a:xfrm>
            <a:off x="1005793" y="447224"/>
            <a:ext cx="2892833" cy="1533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Consumption awareness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Reusing project materials following year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Deforestation and sustainability – reuse materials </a:t>
            </a:r>
            <a:r>
              <a:rPr lang="en-US" sz="110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pallet wood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Waste hierarchy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Freecycle / </a:t>
            </a: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Freegle</a:t>
            </a:r>
            <a:endParaRPr lang="en-US" sz="11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Scrap space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5148FE5-CE21-A8FD-D0D1-FD13E02B9753}"/>
              </a:ext>
            </a:extLst>
          </p:cNvPr>
          <p:cNvSpPr txBox="1"/>
          <p:nvPr/>
        </p:nvSpPr>
        <p:spPr>
          <a:xfrm>
            <a:off x="7790182" y="1057048"/>
            <a:ext cx="3179016" cy="99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Insulation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house / room to save energy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Drainage design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Allotment design – vegetable beds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Wildlife Garden design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4F55A9D-B79B-0CE3-7EF5-9B9517F2C4FC}"/>
              </a:ext>
            </a:extLst>
          </p:cNvPr>
          <p:cNvSpPr txBox="1"/>
          <p:nvPr/>
        </p:nvSpPr>
        <p:spPr>
          <a:xfrm>
            <a:off x="1664796" y="5548352"/>
            <a:ext cx="6694226" cy="1171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produce/Food miles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of school garden produce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Recipes using surplus food – Junk Food Project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Plant based recipes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Link with local food waste system 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Carbon footprint + carbon labelling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C2BD664-F1DE-AF20-E889-31172555818C}"/>
              </a:ext>
            </a:extLst>
          </p:cNvPr>
          <p:cNvSpPr/>
          <p:nvPr/>
        </p:nvSpPr>
        <p:spPr>
          <a:xfrm>
            <a:off x="2686033" y="4016834"/>
            <a:ext cx="91899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Textiles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277F09E-DB6F-A184-1F55-2C49E765CAFF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2970396" y="3551290"/>
            <a:ext cx="1990582" cy="796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9FA5B61-38B3-EF0F-1228-D51D346D668B}"/>
              </a:ext>
            </a:extLst>
          </p:cNvPr>
          <p:cNvSpPr txBox="1"/>
          <p:nvPr/>
        </p:nvSpPr>
        <p:spPr>
          <a:xfrm>
            <a:off x="-260379" y="4501098"/>
            <a:ext cx="2522275" cy="22034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Reusing materials to make </a:t>
            </a:r>
            <a:r>
              <a:rPr lang="en-US" sz="11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bags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Discussion on fast v slow fashion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1" indent="-171450" algn="l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Repair skills – make do and mend</a:t>
            </a:r>
          </a:p>
          <a:p>
            <a:pPr marL="628650" lvl="1" indent="-171450" algn="l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Clothes swap</a:t>
            </a:r>
            <a:endParaRPr lang="en-GB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 lvl="1" indent="-171450" algn="l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Finger knitting plastic bags</a:t>
            </a:r>
          </a:p>
          <a:p>
            <a:pPr marL="628650" lvl="1" indent="-171450" algn="l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GB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Examining alternative eco textiles</a:t>
            </a:r>
            <a:endParaRPr lang="en-US" sz="11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EB4E354-0249-110D-8916-514848E0AD05}"/>
              </a:ext>
            </a:extLst>
          </p:cNvPr>
          <p:cNvSpPr/>
          <p:nvPr/>
        </p:nvSpPr>
        <p:spPr>
          <a:xfrm>
            <a:off x="5870521" y="4584499"/>
            <a:ext cx="1043447" cy="97902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Circular Economy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403905-CDD6-E707-B38D-EA494BD467E5}"/>
              </a:ext>
            </a:extLst>
          </p:cNvPr>
          <p:cNvCxnSpPr>
            <a:cxnSpLocks/>
            <a:stCxn id="6" idx="0"/>
          </p:cNvCxnSpPr>
          <p:nvPr/>
        </p:nvCxnSpPr>
        <p:spPr>
          <a:xfrm flipH="1" flipV="1">
            <a:off x="6137616" y="3711095"/>
            <a:ext cx="254629" cy="8734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9507580-8FAD-44BF-941E-05AC41D36D58}"/>
              </a:ext>
            </a:extLst>
          </p:cNvPr>
          <p:cNvSpPr txBox="1"/>
          <p:nvPr/>
        </p:nvSpPr>
        <p:spPr>
          <a:xfrm>
            <a:off x="5806483" y="5639202"/>
            <a:ext cx="221496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Designing out waste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Refill shops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Reuse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Awareness of present linear economy/ Earth Overshoot Day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E293383-44FE-3DF1-6588-56D394620727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 descr="A close-up of a sign&#10;&#10;Description automatically generated">
            <a:extLst>
              <a:ext uri="{FF2B5EF4-FFF2-40B4-BE49-F238E27FC236}">
                <a16:creationId xmlns:a16="http://schemas.microsoft.com/office/drawing/2014/main" id="{A0A6895F-EEE4-3E7D-CECA-1F8633170F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154" y="250746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4889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009C64"/>
          </a:solidFill>
          <a:ln w="57150">
            <a:solidFill>
              <a:srgbClr val="00C7E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English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2522883" y="1355566"/>
            <a:ext cx="83845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Good Texts (KS1)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6982478" y="1901919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Speaking &amp; Listening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2565693" y="2886368"/>
            <a:ext cx="838458" cy="82122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Good Texts (KS2)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5546397" y="4494903"/>
            <a:ext cx="1057603" cy="8073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Fiction Writing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472463" y="4311664"/>
            <a:ext cx="998611" cy="96044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Non-fiction reading /writing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5"/>
          </p:cNvCxnSpPr>
          <p:nvPr/>
        </p:nvCxnSpPr>
        <p:spPr>
          <a:xfrm>
            <a:off x="3238551" y="2061497"/>
            <a:ext cx="1920548" cy="9157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stCxn id="10" idx="0"/>
            <a:endCxn id="4" idx="4"/>
          </p:cNvCxnSpPr>
          <p:nvPr/>
        </p:nvCxnSpPr>
        <p:spPr>
          <a:xfrm flipH="1" flipV="1">
            <a:off x="5900057" y="3701143"/>
            <a:ext cx="175142" cy="793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605038"/>
            <a:ext cx="298225" cy="222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</p:cNvCxnSpPr>
          <p:nvPr/>
        </p:nvCxnSpPr>
        <p:spPr>
          <a:xfrm flipH="1" flipV="1">
            <a:off x="6730966" y="3503067"/>
            <a:ext cx="887740" cy="949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2541399" y="4153631"/>
            <a:ext cx="822810" cy="80098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Good Texts (KS3)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6" idx="0"/>
            <a:endCxn id="4" idx="3"/>
          </p:cNvCxnSpPr>
          <p:nvPr/>
        </p:nvCxnSpPr>
        <p:spPr>
          <a:xfrm flipV="1">
            <a:off x="4447781" y="3551290"/>
            <a:ext cx="513197" cy="927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B93EB66A-6191-6557-DE3F-1EF6FC63B5A2}"/>
              </a:ext>
            </a:extLst>
          </p:cNvPr>
          <p:cNvSpPr txBox="1"/>
          <p:nvPr/>
        </p:nvSpPr>
        <p:spPr>
          <a:xfrm>
            <a:off x="-268548" y="651605"/>
            <a:ext cx="2836763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Greta and the Giant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Dear Greenpeace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Great Kapok Tree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you an ant?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Lorax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Stanley Stick (yr1)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Lila and the Secret of Rain – drought + climate impact (yr2)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Tidy – Emily Grant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A2BA7A-84BC-3201-65FD-526BDAA4F7D7}"/>
              </a:ext>
            </a:extLst>
          </p:cNvPr>
          <p:cNvSpPr txBox="1"/>
          <p:nvPr/>
        </p:nvSpPr>
        <p:spPr>
          <a:xfrm>
            <a:off x="7739333" y="1030723"/>
            <a:ext cx="3589300" cy="2707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Inspirational speeches - Greta Thunberg’s speech to UN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Debate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Surveys / questions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Philosophical discussion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Think spot – sit and listen to nature – report back, adjectives to describe sights and sounds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Interviewing local experts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Drama in the woods / outside</a:t>
            </a:r>
          </a:p>
          <a:p>
            <a:pPr marL="742950" lvl="1" indent="-28575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Interviews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Performance poetry</a:t>
            </a: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Presentations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endParaRPr lang="en-US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39BAA6-B6C5-6CB2-9C04-4C5B49A25880}"/>
              </a:ext>
            </a:extLst>
          </p:cNvPr>
          <p:cNvSpPr txBox="1"/>
          <p:nvPr/>
        </p:nvSpPr>
        <p:spPr>
          <a:xfrm>
            <a:off x="8110245" y="3494124"/>
            <a:ext cx="3649624" cy="31877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Persuasive letter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Balance arguments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Biographies – eco-personalities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Poetry - sounds of nature, personification, alliteration, word choices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Promotional brochures </a:t>
            </a:r>
            <a:r>
              <a:rPr lang="en-US" sz="11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biosphere, for wellbeing in nature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Factfiles</a:t>
            </a: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environmental </a:t>
            </a:r>
            <a:r>
              <a:rPr lang="en-US" sz="11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organisations</a:t>
            </a: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–action, benefits, causes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 of sustainable living in a utopian village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Bias/Greenwashing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 reports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Journalism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Creative writing using nature as a stimulus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News reports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Adverts - greenwashing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605256C-000B-91C3-6D6D-6237A5B0812B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F71D330-55D8-BCCF-6788-ECADDA98E623}"/>
              </a:ext>
            </a:extLst>
          </p:cNvPr>
          <p:cNvSpPr/>
          <p:nvPr/>
        </p:nvSpPr>
        <p:spPr>
          <a:xfrm>
            <a:off x="3918979" y="4478536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Writing Outside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C7EB55-569D-59C4-7C5F-9639470627BC}"/>
              </a:ext>
            </a:extLst>
          </p:cNvPr>
          <p:cNvSpPr txBox="1"/>
          <p:nvPr/>
        </p:nvSpPr>
        <p:spPr>
          <a:xfrm>
            <a:off x="5712468" y="5409377"/>
            <a:ext cx="19062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Letters to humankind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Voice of the animals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Narrative – deforestation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A flood etc.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Perspectives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GB" sz="110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476786C0-B0A1-1E01-C261-E4A782273701}"/>
              </a:ext>
            </a:extLst>
          </p:cNvPr>
          <p:cNvSpPr/>
          <p:nvPr/>
        </p:nvSpPr>
        <p:spPr>
          <a:xfrm>
            <a:off x="5107856" y="1493037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Phonics Outside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477AD45-D8A9-7BD9-0E29-2DF380770046}"/>
              </a:ext>
            </a:extLst>
          </p:cNvPr>
          <p:cNvSpPr txBox="1"/>
          <p:nvPr/>
        </p:nvSpPr>
        <p:spPr>
          <a:xfrm>
            <a:off x="4915502" y="495634"/>
            <a:ext cx="1906238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Finding sounds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Sound discrimination (sound walk)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Phoneme hunts (hiding phonemes)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A7C9275-A9D3-7BCF-B3A4-E7B0C3905EF2}"/>
              </a:ext>
            </a:extLst>
          </p:cNvPr>
          <p:cNvSpPr txBox="1"/>
          <p:nvPr/>
        </p:nvSpPr>
        <p:spPr>
          <a:xfrm>
            <a:off x="3161639" y="5356813"/>
            <a:ext cx="190623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Sharing work outside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Washing line story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Poetry walks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Response to natural environment – </a:t>
            </a:r>
            <a:r>
              <a:rPr lang="en-GB" sz="1100" err="1"/>
              <a:t>eg</a:t>
            </a:r>
            <a:r>
              <a:rPr lang="en-GB" sz="1100"/>
              <a:t> poetry in response to a season / tree etc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170BD50-FD57-E8F7-8967-35DC28FA6AF9}"/>
              </a:ext>
            </a:extLst>
          </p:cNvPr>
          <p:cNvCxnSpPr>
            <a:cxnSpLocks/>
          </p:cNvCxnSpPr>
          <p:nvPr/>
        </p:nvCxnSpPr>
        <p:spPr>
          <a:xfrm flipV="1">
            <a:off x="5712468" y="2284326"/>
            <a:ext cx="7847" cy="393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84064712-CCEE-693A-DFF8-A3CD01CC3DE2}"/>
              </a:ext>
            </a:extLst>
          </p:cNvPr>
          <p:cNvSpPr txBox="1"/>
          <p:nvPr/>
        </p:nvSpPr>
        <p:spPr>
          <a:xfrm>
            <a:off x="-358289" y="2374225"/>
            <a:ext cx="2620711" cy="21794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One Plastic Bag (yr3) – Miranda Paul (plastic bags in Gambia)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Big Beach Cleanup – Charlotte </a:t>
            </a:r>
            <a:r>
              <a:rPr lang="en-US" sz="110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Offsay</a:t>
            </a: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good for leaflet writing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‘What the tree saw’ – written by the tree in the first person, view of an area at different times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cs typeface="Times New Roman" panose="02020603050405020304" pitchFamily="18" charset="0"/>
              </a:rPr>
              <a:t>The drop in my drink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9EAD856-D159-A199-D262-9BE5AAFDF593}"/>
              </a:ext>
            </a:extLst>
          </p:cNvPr>
          <p:cNvSpPr txBox="1"/>
          <p:nvPr/>
        </p:nvSpPr>
        <p:spPr>
          <a:xfrm>
            <a:off x="269939" y="5022984"/>
            <a:ext cx="2303421" cy="13522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GB" sz="1100"/>
              <a:t>See OSOW website for extensive lists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GB" sz="1100"/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GB" sz="1100"/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en-GB" sz="1100"/>
          </a:p>
          <a:p>
            <a:pPr lvl="1">
              <a:lnSpc>
                <a:spcPct val="107000"/>
              </a:lnSpc>
            </a:pPr>
            <a:r>
              <a:rPr lang="en-GB" sz="1100"/>
              <a:t>Philosophy  for children</a:t>
            </a:r>
          </a:p>
          <a:p>
            <a:pPr lvl="1">
              <a:lnSpc>
                <a:spcPct val="107000"/>
              </a:lnSpc>
            </a:pPr>
            <a:endParaRPr lang="en-GB" sz="1100"/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FF58E10-1BE7-3944-F20E-D19D41194A4E}"/>
              </a:ext>
            </a:extLst>
          </p:cNvPr>
          <p:cNvCxnSpPr>
            <a:cxnSpLocks/>
          </p:cNvCxnSpPr>
          <p:nvPr/>
        </p:nvCxnSpPr>
        <p:spPr>
          <a:xfrm flipV="1">
            <a:off x="3337704" y="3189515"/>
            <a:ext cx="1234295" cy="1289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DA50DD5D-6087-A897-CDBD-C5464BA701D3}"/>
              </a:ext>
            </a:extLst>
          </p:cNvPr>
          <p:cNvCxnSpPr>
            <a:cxnSpLocks/>
            <a:stCxn id="70" idx="7"/>
          </p:cNvCxnSpPr>
          <p:nvPr/>
        </p:nvCxnSpPr>
        <p:spPr>
          <a:xfrm flipV="1">
            <a:off x="3243711" y="3341915"/>
            <a:ext cx="1480688" cy="929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92390AA-E361-288B-8484-650F41491C73}"/>
              </a:ext>
            </a:extLst>
          </p:cNvPr>
          <p:cNvCxnSpPr>
            <a:cxnSpLocks/>
          </p:cNvCxnSpPr>
          <p:nvPr/>
        </p:nvCxnSpPr>
        <p:spPr>
          <a:xfrm>
            <a:off x="4114758" y="1749034"/>
            <a:ext cx="1221707" cy="9054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>
            <a:extLst>
              <a:ext uri="{FF2B5EF4-FFF2-40B4-BE49-F238E27FC236}">
                <a16:creationId xmlns:a16="http://schemas.microsoft.com/office/drawing/2014/main" id="{B2F041FA-7F51-46CC-3F3D-E7959E3BCBF9}"/>
              </a:ext>
            </a:extLst>
          </p:cNvPr>
          <p:cNvSpPr/>
          <p:nvPr/>
        </p:nvSpPr>
        <p:spPr>
          <a:xfrm>
            <a:off x="3634891" y="964292"/>
            <a:ext cx="83845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Good Texts </a:t>
            </a: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EY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8DB9F95-0281-E116-CFDF-0B5A246749D2}"/>
              </a:ext>
            </a:extLst>
          </p:cNvPr>
          <p:cNvSpPr txBox="1"/>
          <p:nvPr/>
        </p:nvSpPr>
        <p:spPr>
          <a:xfrm>
            <a:off x="2382619" y="218349"/>
            <a:ext cx="25045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Somebody swallowed Stanley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10 green things I can do today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The world came to my place today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The odd fish</a:t>
            </a:r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id="{8BDC25A9-AE33-5BB6-F9E8-D8887CF24164}"/>
              </a:ext>
            </a:extLst>
          </p:cNvPr>
          <p:cNvSpPr/>
          <p:nvPr/>
        </p:nvSpPr>
        <p:spPr>
          <a:xfrm>
            <a:off x="630184" y="5926306"/>
            <a:ext cx="145068" cy="243020"/>
          </a:xfrm>
          <a:prstGeom prst="star5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A close-up of a sign&#10;&#10;Description automatically generated">
            <a:extLst>
              <a:ext uri="{FF2B5EF4-FFF2-40B4-BE49-F238E27FC236}">
                <a16:creationId xmlns:a16="http://schemas.microsoft.com/office/drawing/2014/main" id="{D94CBB0F-F9B2-B138-AFBD-6EE53642F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154" y="250746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04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CCCC00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History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3102042" y="1651669"/>
            <a:ext cx="990483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 History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2C013F-2D2B-A75D-0F9F-CE565E242BED}"/>
              </a:ext>
            </a:extLst>
          </p:cNvPr>
          <p:cNvSpPr/>
          <p:nvPr/>
        </p:nvSpPr>
        <p:spPr>
          <a:xfrm>
            <a:off x="7768263" y="499537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History of School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8278793" y="1793140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Stone Age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9072155" y="3097775"/>
            <a:ext cx="1083716" cy="8935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Mayan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2708597" y="3841211"/>
            <a:ext cx="1087169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Victorians (yr4)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6509957" y="4839600"/>
            <a:ext cx="1090554" cy="8073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Greeks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8745085" y="4539472"/>
            <a:ext cx="998611" cy="96044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Iron Age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F11876-8436-141C-36AD-F94D21E5E62F}"/>
              </a:ext>
            </a:extLst>
          </p:cNvPr>
          <p:cNvCxnSpPr>
            <a:cxnSpLocks/>
            <a:stCxn id="6" idx="3"/>
          </p:cNvCxnSpPr>
          <p:nvPr/>
        </p:nvCxnSpPr>
        <p:spPr>
          <a:xfrm flipH="1">
            <a:off x="6542779" y="1045797"/>
            <a:ext cx="1425317" cy="169407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5"/>
            <a:endCxn id="4" idx="1"/>
          </p:cNvCxnSpPr>
          <p:nvPr/>
        </p:nvCxnSpPr>
        <p:spPr>
          <a:xfrm>
            <a:off x="3947472" y="2357600"/>
            <a:ext cx="1013506" cy="470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457820-FBBD-2D29-43D7-72D93A4BB725}"/>
              </a:ext>
            </a:extLst>
          </p:cNvPr>
          <p:cNvCxnSpPr>
            <a:cxnSpLocks/>
          </p:cNvCxnSpPr>
          <p:nvPr/>
        </p:nvCxnSpPr>
        <p:spPr>
          <a:xfrm flipV="1">
            <a:off x="3660853" y="3501976"/>
            <a:ext cx="1181926" cy="511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6367683" y="3649311"/>
            <a:ext cx="687551" cy="1190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496259"/>
            <a:ext cx="1594540" cy="331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 flipV="1">
            <a:off x="7228114" y="3189515"/>
            <a:ext cx="1844041" cy="3550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39135" y="3551290"/>
            <a:ext cx="2052193" cy="1128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8757952-8318-AE25-7BFA-CE52D824CD9C}"/>
              </a:ext>
            </a:extLst>
          </p:cNvPr>
          <p:cNvSpPr txBox="1"/>
          <p:nvPr/>
        </p:nvSpPr>
        <p:spPr>
          <a:xfrm>
            <a:off x="9072154" y="296961"/>
            <a:ext cx="3152831" cy="1348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of green spaces for building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Timeline of school site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Maps – less wildlife, more towns, expansion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Change of habitats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n-US" sz="11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Local area</a:t>
            </a:r>
            <a:endParaRPr lang="en-GB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5424854" y="1222575"/>
            <a:ext cx="1046388" cy="80098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Explorers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4CD3D83-55C1-F0BA-67AF-D1876CD47F3B}"/>
              </a:ext>
            </a:extLst>
          </p:cNvPr>
          <p:cNvSpPr/>
          <p:nvPr/>
        </p:nvSpPr>
        <p:spPr>
          <a:xfrm>
            <a:off x="2221443" y="2674926"/>
            <a:ext cx="91899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WW2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D3D0045-A4E7-0558-31A7-52A1D95DE511}"/>
              </a:ext>
            </a:extLst>
          </p:cNvPr>
          <p:cNvSpPr/>
          <p:nvPr/>
        </p:nvSpPr>
        <p:spPr>
          <a:xfrm>
            <a:off x="4733765" y="4208823"/>
            <a:ext cx="1090554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Romans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ED9E4DC-849D-6C6B-9492-ED02A127E951}"/>
              </a:ext>
            </a:extLst>
          </p:cNvPr>
          <p:cNvSpPr txBox="1"/>
          <p:nvPr/>
        </p:nvSpPr>
        <p:spPr>
          <a:xfrm>
            <a:off x="10326465" y="3034483"/>
            <a:ext cx="165121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Farming methods – slash and burn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Religious links to nature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Worship of natural forces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  <a:hlinkClick r:id="rId2"/>
              </a:rPr>
              <a:t>Sustainability in culture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70" idx="4"/>
            <a:endCxn id="4" idx="0"/>
          </p:cNvCxnSpPr>
          <p:nvPr/>
        </p:nvCxnSpPr>
        <p:spPr>
          <a:xfrm flipH="1">
            <a:off x="5900057" y="2023556"/>
            <a:ext cx="47991" cy="654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C6CB3A3-99AF-5CF0-314B-4BE8B7F5B4EC}"/>
              </a:ext>
            </a:extLst>
          </p:cNvPr>
          <p:cNvCxnSpPr>
            <a:cxnSpLocks/>
            <a:stCxn id="72" idx="0"/>
          </p:cNvCxnSpPr>
          <p:nvPr/>
        </p:nvCxnSpPr>
        <p:spPr>
          <a:xfrm flipV="1">
            <a:off x="5279042" y="3714184"/>
            <a:ext cx="399737" cy="4946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DA029EDC-4244-3AD5-78A2-5B06780CCF96}"/>
              </a:ext>
            </a:extLst>
          </p:cNvPr>
          <p:cNvCxnSpPr>
            <a:cxnSpLocks/>
            <a:stCxn id="71" idx="6"/>
            <a:endCxn id="4" idx="2"/>
          </p:cNvCxnSpPr>
          <p:nvPr/>
        </p:nvCxnSpPr>
        <p:spPr>
          <a:xfrm>
            <a:off x="3140440" y="3088451"/>
            <a:ext cx="1431559" cy="101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202DB6BC-FACC-9B50-CB12-C8391969D203}"/>
              </a:ext>
            </a:extLst>
          </p:cNvPr>
          <p:cNvSpPr txBox="1"/>
          <p:nvPr/>
        </p:nvSpPr>
        <p:spPr>
          <a:xfrm>
            <a:off x="8942647" y="1442763"/>
            <a:ext cx="3675883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Extinction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Shelter building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 making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Diet – diversity / non diversity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Living in harmony with environment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Fungi 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of natural materials to live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of entire animal in tools/food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A3A6F7C-8164-6BBB-4C31-5B77A2978E2C}"/>
              </a:ext>
            </a:extLst>
          </p:cNvPr>
          <p:cNvSpPr txBox="1"/>
          <p:nvPr/>
        </p:nvSpPr>
        <p:spPr>
          <a:xfrm>
            <a:off x="9292962" y="4527813"/>
            <a:ext cx="2946868" cy="1533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Extinction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Shelter building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 making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Farming  - crops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Diet – diversity / non diversity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Living in harmony with environment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Fungi – wood wide web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5B86181-2875-8C53-39C0-EC019DF5FABE}"/>
              </a:ext>
            </a:extLst>
          </p:cNvPr>
          <p:cNvSpPr txBox="1"/>
          <p:nvPr/>
        </p:nvSpPr>
        <p:spPr>
          <a:xfrm>
            <a:off x="6769237" y="5547239"/>
            <a:ext cx="2946868" cy="13522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 of objects – no waste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Sustainable fishing and farming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Gods – sun god / fertility – worship nature and life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 paints and medicine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pollution on historic sites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82C54849-14A0-C1C8-E136-7733AB2A6A3B}"/>
              </a:ext>
            </a:extLst>
          </p:cNvPr>
          <p:cNvSpPr txBox="1"/>
          <p:nvPr/>
        </p:nvSpPr>
        <p:spPr>
          <a:xfrm>
            <a:off x="3305205" y="5168735"/>
            <a:ext cx="3746901" cy="1533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Gladiators were vegetarian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Heating systems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Migration – why people move – now some</a:t>
            </a:r>
          </a:p>
          <a:p>
            <a:pPr marR="0" lvl="1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having to move due to climate crisis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Water use – shared baths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Farming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Roads – transport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Environmental refugees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320BF925-E406-01DE-C669-A96F0007FC46}"/>
              </a:ext>
            </a:extLst>
          </p:cNvPr>
          <p:cNvSpPr txBox="1"/>
          <p:nvPr/>
        </p:nvSpPr>
        <p:spPr>
          <a:xfrm>
            <a:off x="-258886" y="4106682"/>
            <a:ext cx="2785844" cy="2076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Industrial Revolution – timeline, greenhouse gases, maps with CO2 emissions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Air pollution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 – use of fossil fuels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Inventions – progress good or bad?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Textiles – growth in use of resources/consumption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Architecture change – building materials for mass populations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6CF0384-ABF3-1741-7461-543E482EEFF8}"/>
              </a:ext>
            </a:extLst>
          </p:cNvPr>
          <p:cNvSpPr txBox="1"/>
          <p:nvPr/>
        </p:nvSpPr>
        <p:spPr>
          <a:xfrm>
            <a:off x="-457710" y="2076162"/>
            <a:ext cx="2717550" cy="2076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production, grow your own, dig for victory, raised beds, growing in pots, allotment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Rationing – good use of resources, no waste (which countries still living like this?)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 do and mend, repair not recycle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Farming – mass production introduced post war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735212B-1EBF-ED8E-4C56-D783E7F4F16E}"/>
              </a:ext>
            </a:extLst>
          </p:cNvPr>
          <p:cNvSpPr txBox="1"/>
          <p:nvPr/>
        </p:nvSpPr>
        <p:spPr>
          <a:xfrm>
            <a:off x="257862" y="240512"/>
            <a:ext cx="3119811" cy="17145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tourism, pollution (sea and downs</a:t>
            </a:r>
            <a:endParaRPr lang="en-US" sz="11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Victorian seaside development / over development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Historical importance of the south downs and the sea to people’s lives/livelihoods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Covid – less flights, noise + light pollution, connecting to locality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A4DAD47-DA2C-7B35-A998-B8CF45F13F0F}"/>
              </a:ext>
            </a:extLst>
          </p:cNvPr>
          <p:cNvSpPr txBox="1"/>
          <p:nvPr/>
        </p:nvSpPr>
        <p:spPr>
          <a:xfrm>
            <a:off x="3691040" y="194456"/>
            <a:ext cx="2952308" cy="99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Exploitation, growth + how this links to modern challenges to sustainability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Exploration impact on nature and natural way of living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F905ACD9-2B1C-46C2-75EC-15EEF8CCEA00}"/>
              </a:ext>
            </a:extLst>
          </p:cNvPr>
          <p:cNvSpPr/>
          <p:nvPr/>
        </p:nvSpPr>
        <p:spPr>
          <a:xfrm>
            <a:off x="2475895" y="5349696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Egyptians (yr3)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5CBD7DB9-9818-47B9-373B-D4E800C73749}"/>
              </a:ext>
            </a:extLst>
          </p:cNvPr>
          <p:cNvSpPr txBox="1"/>
          <p:nvPr/>
        </p:nvSpPr>
        <p:spPr>
          <a:xfrm>
            <a:off x="406677" y="6104367"/>
            <a:ext cx="3254176" cy="627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Use of Nile, floodplains,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permaculture,religion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diet, clothing, tools, recycling, materials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8E3992C4-F59A-E6DF-D46C-479B3964FB27}"/>
              </a:ext>
            </a:extLst>
          </p:cNvPr>
          <p:cNvCxnSpPr>
            <a:cxnSpLocks/>
            <a:stCxn id="66" idx="0"/>
          </p:cNvCxnSpPr>
          <p:nvPr/>
        </p:nvCxnSpPr>
        <p:spPr>
          <a:xfrm flipV="1">
            <a:off x="3158167" y="3649311"/>
            <a:ext cx="2111960" cy="17003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ectangle 67">
            <a:extLst>
              <a:ext uri="{FF2B5EF4-FFF2-40B4-BE49-F238E27FC236}">
                <a16:creationId xmlns:a16="http://schemas.microsoft.com/office/drawing/2014/main" id="{5040FCA9-753F-FF9F-EC6F-D34EE67FCE12}"/>
              </a:ext>
            </a:extLst>
          </p:cNvPr>
          <p:cNvSpPr/>
          <p:nvPr/>
        </p:nvSpPr>
        <p:spPr>
          <a:xfrm>
            <a:off x="125896" y="7232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3B1EB04-FF28-84A4-CC69-D7F0EE9B4686}"/>
              </a:ext>
            </a:extLst>
          </p:cNvPr>
          <p:cNvCxnSpPr>
            <a:cxnSpLocks/>
          </p:cNvCxnSpPr>
          <p:nvPr/>
        </p:nvCxnSpPr>
        <p:spPr>
          <a:xfrm>
            <a:off x="4925506" y="2023556"/>
            <a:ext cx="379820" cy="6749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8ABA13B6-DB19-0111-61D6-9B7AFB7ADC73}"/>
              </a:ext>
            </a:extLst>
          </p:cNvPr>
          <p:cNvSpPr/>
          <p:nvPr/>
        </p:nvSpPr>
        <p:spPr>
          <a:xfrm>
            <a:off x="4194214" y="1363695"/>
            <a:ext cx="1124329" cy="73319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Dinosaurs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</a:t>
            </a: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tinction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lose-up of a sign&#10;&#10;Description automatically generated">
            <a:extLst>
              <a:ext uri="{FF2B5EF4-FFF2-40B4-BE49-F238E27FC236}">
                <a16:creationId xmlns:a16="http://schemas.microsoft.com/office/drawing/2014/main" id="{C182BE7F-2DA4-87EB-43F4-2C4A9D6178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2783" y="6061246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084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00C7E8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Maths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3102042" y="1651669"/>
            <a:ext cx="990483" cy="827050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Sorting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2C013F-2D2B-A75D-0F9F-CE565E242BED}"/>
              </a:ext>
            </a:extLst>
          </p:cNvPr>
          <p:cNvSpPr/>
          <p:nvPr/>
        </p:nvSpPr>
        <p:spPr>
          <a:xfrm>
            <a:off x="6059963" y="830720"/>
            <a:ext cx="1364544" cy="639983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Area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8053394" y="1700850"/>
            <a:ext cx="1057603" cy="823755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 Handling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8564413" y="3356817"/>
            <a:ext cx="1083716" cy="893571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Geometry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2708597" y="3841211"/>
            <a:ext cx="1087169" cy="929977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Patterns and shape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4968230" y="4250388"/>
            <a:ext cx="1284567" cy="807388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Measuring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472463" y="4311664"/>
            <a:ext cx="1497769" cy="1206758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Fractions, Decimals and Percentages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F11876-8436-141C-36AD-F94D21E5E62F}"/>
              </a:ext>
            </a:extLst>
          </p:cNvPr>
          <p:cNvCxnSpPr>
            <a:cxnSpLocks/>
          </p:cNvCxnSpPr>
          <p:nvPr/>
        </p:nvCxnSpPr>
        <p:spPr>
          <a:xfrm flipH="1">
            <a:off x="6096000" y="1453012"/>
            <a:ext cx="445470" cy="122487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5"/>
            <a:endCxn id="4" idx="1"/>
          </p:cNvCxnSpPr>
          <p:nvPr/>
        </p:nvCxnSpPr>
        <p:spPr>
          <a:xfrm>
            <a:off x="3947472" y="2357600"/>
            <a:ext cx="1013506" cy="470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457820-FBBD-2D29-43D7-72D93A4BB725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3660853" y="3551290"/>
            <a:ext cx="1300125" cy="4622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endCxn id="4" idx="4"/>
          </p:cNvCxnSpPr>
          <p:nvPr/>
        </p:nvCxnSpPr>
        <p:spPr>
          <a:xfrm flipV="1">
            <a:off x="5693145" y="3701143"/>
            <a:ext cx="206912" cy="5042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403969"/>
            <a:ext cx="1369141" cy="423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 flipV="1">
            <a:off x="7228114" y="3189515"/>
            <a:ext cx="1336299" cy="614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39135" y="3551290"/>
            <a:ext cx="852671" cy="937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4399995" y="793010"/>
            <a:ext cx="1033395" cy="777344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Direction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70" idx="4"/>
          </p:cNvCxnSpPr>
          <p:nvPr/>
        </p:nvCxnSpPr>
        <p:spPr>
          <a:xfrm>
            <a:off x="4916693" y="1570354"/>
            <a:ext cx="496791" cy="1161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6C784203-C7FB-0A4D-210B-525953ED8DB4}"/>
              </a:ext>
            </a:extLst>
          </p:cNvPr>
          <p:cNvSpPr txBox="1"/>
          <p:nvPr/>
        </p:nvSpPr>
        <p:spPr>
          <a:xfrm>
            <a:off x="8684913" y="1253183"/>
            <a:ext cx="3384518" cy="20768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Interpreting and constructing graphs and data (climate change linked)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1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temperature, sea level, ice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Quadrats or hoops – estimation of wildflowers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Surveys </a:t>
            </a:r>
            <a:r>
              <a:rPr lang="en-US" sz="110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</a:t>
            </a: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birds/trees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Tallying with sticks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Collection of data over time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of materials used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CO2 emission/energy data school and BHCC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7C655C1-5489-2814-2375-87105C907DF1}"/>
              </a:ext>
            </a:extLst>
          </p:cNvPr>
          <p:cNvSpPr txBox="1"/>
          <p:nvPr/>
        </p:nvSpPr>
        <p:spPr>
          <a:xfrm>
            <a:off x="9170254" y="3577616"/>
            <a:ext cx="2252870" cy="627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Nature and pattens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Height of trees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Transposition (outside)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3670D18-3FC8-2D6E-7978-D3FEA15EA67A}"/>
              </a:ext>
            </a:extLst>
          </p:cNvPr>
          <p:cNvSpPr txBox="1"/>
          <p:nvPr/>
        </p:nvSpPr>
        <p:spPr>
          <a:xfrm>
            <a:off x="3718749" y="5100292"/>
            <a:ext cx="3948791" cy="1533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Meter readings (large numbers)</a:t>
            </a:r>
            <a:endParaRPr lang="en-US" sz="11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Clocks made with bodies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Tree height and circumference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 estimates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Balances outside measuring 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Measuring using thermometer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Waste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Sticks / leaves – bigger / smaller / longer / shorter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2B0558D-7E21-F457-52BE-4CBC2B3EC6E0}"/>
              </a:ext>
            </a:extLst>
          </p:cNvPr>
          <p:cNvSpPr txBox="1"/>
          <p:nvPr/>
        </p:nvSpPr>
        <p:spPr>
          <a:xfrm>
            <a:off x="8582195" y="4781531"/>
            <a:ext cx="3338993" cy="1895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Land use as fraction of total land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Fractions of cows, pigs, wildlife, humans amongst total living things (biomass)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 a garden – percentage soil, grass, pond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Fraction walls on paving stones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Reductions in x linked to y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% reduction in meat eating inked to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litres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water saved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 energy / waste used and saved </a:t>
            </a:r>
            <a:r>
              <a:rPr lang="en-US" sz="110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endParaRPr lang="en-US" sz="11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9E888CC-1F80-AC6B-500F-B025219DE0D5}"/>
              </a:ext>
            </a:extLst>
          </p:cNvPr>
          <p:cNvSpPr txBox="1"/>
          <p:nvPr/>
        </p:nvSpPr>
        <p:spPr>
          <a:xfrm>
            <a:off x="1785784" y="308808"/>
            <a:ext cx="6758608" cy="627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Outdoors through maps + treasure hunts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Angles sun and shadow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Physical logo outside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291C18E-DF1F-679F-8B07-D7677A167B08}"/>
              </a:ext>
            </a:extLst>
          </p:cNvPr>
          <p:cNvSpPr txBox="1"/>
          <p:nvPr/>
        </p:nvSpPr>
        <p:spPr>
          <a:xfrm>
            <a:off x="6839135" y="291579"/>
            <a:ext cx="4005876" cy="1171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 of land needed for crop / meat production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Areas in school – measure biodiverse areas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of </a:t>
            </a: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examples of cities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farming/meat production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etc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portions of land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Areas of rainforest destroyed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Garden design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497D4F0-A410-EAC2-6BF2-173FB83648F4}"/>
              </a:ext>
            </a:extLst>
          </p:cNvPr>
          <p:cNvSpPr txBox="1"/>
          <p:nvPr/>
        </p:nvSpPr>
        <p:spPr>
          <a:xfrm>
            <a:off x="922553" y="4727371"/>
            <a:ext cx="3383852" cy="13522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Fibonacci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Fractals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Symmetry (NB Elm leaves not symmetrical)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 wide web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Shape and angles with sticks/bodies/rope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Algebra using natural shapes to represent numbers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B41B744-65E3-2B46-B331-9119AF572308}"/>
              </a:ext>
            </a:extLst>
          </p:cNvPr>
          <p:cNvSpPr txBox="1"/>
          <p:nvPr/>
        </p:nvSpPr>
        <p:spPr>
          <a:xfrm>
            <a:off x="449372" y="1131776"/>
            <a:ext cx="2756175" cy="8088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E.g. Forest School + Wild Beach – sorting leaves, seeds, trees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Sorting recycling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Venn criteria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142DEDA-4A55-3378-E2ED-1178EEB3CE5B}"/>
              </a:ext>
            </a:extLst>
          </p:cNvPr>
          <p:cNvSpPr txBox="1"/>
          <p:nvPr/>
        </p:nvSpPr>
        <p:spPr>
          <a:xfrm>
            <a:off x="-234921" y="2460477"/>
            <a:ext cx="2517912" cy="2022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Create a product and sell with profit – compare with Fairtrade Chocolate from Ghana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Consumption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Look at money saved by ‘greening’ – less paper = less money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Bean to Bar journey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DC896AC3-8CBC-7437-658F-FC7294B43EEF}"/>
              </a:ext>
            </a:extLst>
          </p:cNvPr>
          <p:cNvSpPr/>
          <p:nvPr/>
        </p:nvSpPr>
        <p:spPr>
          <a:xfrm>
            <a:off x="2162962" y="2615854"/>
            <a:ext cx="990483" cy="827050"/>
          </a:xfrm>
          <a:prstGeom prst="ellipse">
            <a:avLst/>
          </a:prstGeom>
          <a:solidFill>
            <a:srgbClr val="00C7E8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Money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9F8A6AF7-6577-833B-F313-DCA1586F1ABE}"/>
              </a:ext>
            </a:extLst>
          </p:cNvPr>
          <p:cNvCxnSpPr>
            <a:cxnSpLocks/>
            <a:stCxn id="48" idx="6"/>
            <a:endCxn id="4" idx="2"/>
          </p:cNvCxnSpPr>
          <p:nvPr/>
        </p:nvCxnSpPr>
        <p:spPr>
          <a:xfrm>
            <a:off x="3153445" y="3029379"/>
            <a:ext cx="1418554" cy="1601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38C5E78C-F756-8EFD-1AE3-FCB60BEED58F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A close-up of a sign&#10;&#10;Description automatically generated">
            <a:extLst>
              <a:ext uri="{FF2B5EF4-FFF2-40B4-BE49-F238E27FC236}">
                <a16:creationId xmlns:a16="http://schemas.microsoft.com/office/drawing/2014/main" id="{4F6C2489-934F-93DE-3C32-C99B7E7573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080" y="271964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05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F6EB14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Music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7082945" y="1367564"/>
            <a:ext cx="1252810" cy="791574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Making instruments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8600695" y="3039415"/>
            <a:ext cx="1083716" cy="893571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R</a:t>
            </a:r>
            <a:r>
              <a:rPr kumimoji="0" lang="en-GB" sz="11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hythm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3820880" y="963750"/>
            <a:ext cx="1383928" cy="984888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Music inspired by Nature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472463" y="4311664"/>
            <a:ext cx="998611" cy="960444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Sounds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043215"/>
            <a:ext cx="427280" cy="784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 flipV="1">
            <a:off x="7228114" y="3189515"/>
            <a:ext cx="1372581" cy="2966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39135" y="3551290"/>
            <a:ext cx="779571" cy="901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73D8D06-4CF4-0625-D8D6-94084E651C10}"/>
              </a:ext>
            </a:extLst>
          </p:cNvPr>
          <p:cNvSpPr txBox="1"/>
          <p:nvPr/>
        </p:nvSpPr>
        <p:spPr>
          <a:xfrm>
            <a:off x="6902611" y="393090"/>
            <a:ext cx="339616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Real instruments – made from natural materials – deforestation, consumption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Making instruments from junk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EBD5B5-6192-418A-C6D1-B65C4A88324C}"/>
              </a:ext>
            </a:extLst>
          </p:cNvPr>
          <p:cNvSpPr txBox="1"/>
          <p:nvPr/>
        </p:nvSpPr>
        <p:spPr>
          <a:xfrm>
            <a:off x="8482415" y="4396961"/>
            <a:ext cx="2051247" cy="22929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  <a:defRPr/>
            </a:pPr>
            <a:r>
              <a:rPr lang="en-GB" sz="1100">
                <a:solidFill>
                  <a:prstClr val="black"/>
                </a:solidFill>
              </a:rPr>
              <a:t>How animals communicate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Bird calls – different species and different meaning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Bats – echolocations – sound waves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Dolphin music  </a:t>
            </a:r>
          </a:p>
          <a:p>
            <a:pPr marL="171450" indent="-171450">
              <a:buFont typeface="Courier New" panose="02070309020205020404" pitchFamily="49" charset="0"/>
              <a:buChar char="o"/>
              <a:defRPr/>
            </a:pPr>
            <a:r>
              <a:rPr lang="en-GB" sz="1100">
                <a:solidFill>
                  <a:prstClr val="black"/>
                </a:solidFill>
              </a:rPr>
              <a:t>Sampling sounds in nature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How do natural sounds make us feel – creating moods through music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kind of sounds can you hear in different environments?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4CD3D83-55C1-F0BA-67AF-D1876CD47F3B}"/>
              </a:ext>
            </a:extLst>
          </p:cNvPr>
          <p:cNvSpPr/>
          <p:nvPr/>
        </p:nvSpPr>
        <p:spPr>
          <a:xfrm>
            <a:off x="2510898" y="2622907"/>
            <a:ext cx="918997" cy="827050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Songs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D3D0045-A4E7-0558-31A7-52A1D95DE511}"/>
              </a:ext>
            </a:extLst>
          </p:cNvPr>
          <p:cNvSpPr/>
          <p:nvPr/>
        </p:nvSpPr>
        <p:spPr>
          <a:xfrm>
            <a:off x="5352866" y="4391067"/>
            <a:ext cx="1090554" cy="929977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Types of Music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313FEF9-0828-D113-81B8-61CD55BC5B05}"/>
              </a:ext>
            </a:extLst>
          </p:cNvPr>
          <p:cNvSpPr txBox="1"/>
          <p:nvPr/>
        </p:nvSpPr>
        <p:spPr>
          <a:xfrm>
            <a:off x="1415079" y="4553789"/>
            <a:ext cx="160036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Creating music outside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Sound maps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Measuring noise pollution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Creating soundscapes using natural materials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A4D392D-E38A-1C52-DADA-083E9A5349A4}"/>
              </a:ext>
            </a:extLst>
          </p:cNvPr>
          <p:cNvSpPr txBox="1"/>
          <p:nvPr/>
        </p:nvSpPr>
        <p:spPr>
          <a:xfrm>
            <a:off x="4400723" y="5374296"/>
            <a:ext cx="311895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Natural sounds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Spiritual music – connection to nature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Indigenous music – links to climate justice</a:t>
            </a:r>
          </a:p>
          <a:p>
            <a:pPr marL="171450" indent="-171450">
              <a:buFont typeface="Courier New" panose="02070309020205020404" pitchFamily="49" charset="0"/>
              <a:buChar char="o"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Sound maps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ED9E4DC-849D-6C6B-9492-ED02A127E951}"/>
              </a:ext>
            </a:extLst>
          </p:cNvPr>
          <p:cNvSpPr txBox="1"/>
          <p:nvPr/>
        </p:nvSpPr>
        <p:spPr>
          <a:xfrm>
            <a:off x="9673106" y="3052212"/>
            <a:ext cx="1721112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Rhythm games with sticks </a:t>
            </a: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or</a:t>
            </a: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stones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Listening and recreating natural sounds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Create a rainstorm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9EBB31F-E7C0-0DF6-39B5-EE9A43655C71}"/>
              </a:ext>
            </a:extLst>
          </p:cNvPr>
          <p:cNvSpPr txBox="1"/>
          <p:nvPr/>
        </p:nvSpPr>
        <p:spPr>
          <a:xfrm>
            <a:off x="942481" y="463183"/>
            <a:ext cx="3197998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Lark Ascending – Vaughan Williams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Mozart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Vivaldi Four Seasons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Music inspired by The Living Coast – aspects of the South Downs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Music as a response to weather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Music to match scenery/natural elements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Music to enhance climate change images/biodiversity film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4B893CA-8DD9-ADA0-8A27-42BE208BFC08}"/>
              </a:ext>
            </a:extLst>
          </p:cNvPr>
          <p:cNvSpPr txBox="1"/>
          <p:nvPr/>
        </p:nvSpPr>
        <p:spPr>
          <a:xfrm>
            <a:off x="869464" y="2547129"/>
            <a:ext cx="1827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SOS from the kids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Campaigning songs  </a:t>
            </a:r>
            <a:r>
              <a:rPr lang="en-GB" sz="1100" err="1">
                <a:solidFill>
                  <a:prstClr val="black"/>
                </a:solidFill>
                <a:latin typeface="Calibri" panose="020F0502020204030204"/>
              </a:rPr>
              <a:t>eg</a:t>
            </a: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 Greenpeace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GB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Raps to climate poetry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GB" sz="1100">
                <a:solidFill>
                  <a:prstClr val="black"/>
                </a:solidFill>
                <a:latin typeface="Calibri" panose="020F0502020204030204"/>
              </a:rPr>
              <a:t>Big Yellow Taxi – Joni Mitchell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C6CB3A3-99AF-5CF0-314B-4BE8B7F5B4EC}"/>
              </a:ext>
            </a:extLst>
          </p:cNvPr>
          <p:cNvCxnSpPr>
            <a:cxnSpLocks/>
            <a:stCxn id="72" idx="0"/>
            <a:endCxn id="4" idx="4"/>
          </p:cNvCxnSpPr>
          <p:nvPr/>
        </p:nvCxnSpPr>
        <p:spPr>
          <a:xfrm flipV="1">
            <a:off x="5898143" y="3701143"/>
            <a:ext cx="1914" cy="689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DA029EDC-4244-3AD5-78A2-5B06780CCF96}"/>
              </a:ext>
            </a:extLst>
          </p:cNvPr>
          <p:cNvCxnSpPr>
            <a:cxnSpLocks/>
            <a:stCxn id="71" idx="6"/>
            <a:endCxn id="4" idx="2"/>
          </p:cNvCxnSpPr>
          <p:nvPr/>
        </p:nvCxnSpPr>
        <p:spPr>
          <a:xfrm>
            <a:off x="3429895" y="3036432"/>
            <a:ext cx="1142104" cy="153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06BA732-D1DC-6BFC-E042-F769C46BEACD}"/>
              </a:ext>
            </a:extLst>
          </p:cNvPr>
          <p:cNvCxnSpPr>
            <a:cxnSpLocks/>
            <a:stCxn id="9" idx="4"/>
            <a:endCxn id="4" idx="1"/>
          </p:cNvCxnSpPr>
          <p:nvPr/>
        </p:nvCxnSpPr>
        <p:spPr>
          <a:xfrm>
            <a:off x="4512844" y="1948638"/>
            <a:ext cx="448134" cy="879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>
            <a:extLst>
              <a:ext uri="{FF2B5EF4-FFF2-40B4-BE49-F238E27FC236}">
                <a16:creationId xmlns:a16="http://schemas.microsoft.com/office/drawing/2014/main" id="{4A4F58EC-D7E1-950B-4677-848E9F30D8A3}"/>
              </a:ext>
            </a:extLst>
          </p:cNvPr>
          <p:cNvSpPr/>
          <p:nvPr/>
        </p:nvSpPr>
        <p:spPr>
          <a:xfrm>
            <a:off x="2696751" y="4338598"/>
            <a:ext cx="1090554" cy="929977"/>
          </a:xfrm>
          <a:prstGeom prst="ellipse">
            <a:avLst/>
          </a:prstGeom>
          <a:solidFill>
            <a:srgbClr val="F6EB14">
              <a:alpha val="50000"/>
            </a:srgbClr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Taking music outside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06C52A9-B550-B67A-D115-8D0823DD06F4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97C9BB3-8EE6-F270-B327-2AA76CE77C6B}"/>
              </a:ext>
            </a:extLst>
          </p:cNvPr>
          <p:cNvCxnSpPr>
            <a:cxnSpLocks/>
            <a:stCxn id="6" idx="7"/>
            <a:endCxn id="4" idx="3"/>
          </p:cNvCxnSpPr>
          <p:nvPr/>
        </p:nvCxnSpPr>
        <p:spPr>
          <a:xfrm flipV="1">
            <a:off x="3627597" y="3551290"/>
            <a:ext cx="1333381" cy="92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 descr="A close-up of a sign&#10;&#10;Description automatically generated">
            <a:extLst>
              <a:ext uri="{FF2B5EF4-FFF2-40B4-BE49-F238E27FC236}">
                <a16:creationId xmlns:a16="http://schemas.microsoft.com/office/drawing/2014/main" id="{0AA7E6CB-01BD-B197-71C5-8F09D7937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2550" y="311039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260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F6EB14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1155415" y="2709716"/>
            <a:ext cx="1383928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Buddhist View of Sustainability 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2C013F-2D2B-A75D-0F9F-CE565E242BED}"/>
              </a:ext>
            </a:extLst>
          </p:cNvPr>
          <p:cNvSpPr/>
          <p:nvPr/>
        </p:nvSpPr>
        <p:spPr>
          <a:xfrm>
            <a:off x="5474591" y="831558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Creation Stories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8053394" y="1700850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Awe and Wonder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2428192" y="4173806"/>
            <a:ext cx="1383928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Islamic View of Sustainability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6004352" y="4293704"/>
            <a:ext cx="1389572" cy="8073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Christian View of Sustainability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708044" y="4061105"/>
            <a:ext cx="1389571" cy="96044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Hindu View of Sustainability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F11876-8436-141C-36AD-F94D21E5E62F}"/>
              </a:ext>
            </a:extLst>
          </p:cNvPr>
          <p:cNvCxnSpPr>
            <a:cxnSpLocks/>
          </p:cNvCxnSpPr>
          <p:nvPr/>
        </p:nvCxnSpPr>
        <p:spPr>
          <a:xfrm flipH="1">
            <a:off x="6096000" y="1453012"/>
            <a:ext cx="445470" cy="122487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6"/>
            <a:endCxn id="4" idx="2"/>
          </p:cNvCxnSpPr>
          <p:nvPr/>
        </p:nvCxnSpPr>
        <p:spPr>
          <a:xfrm>
            <a:off x="2539343" y="3123241"/>
            <a:ext cx="2032656" cy="662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457820-FBBD-2D29-43D7-72D93A4BB725}"/>
              </a:ext>
            </a:extLst>
          </p:cNvPr>
          <p:cNvCxnSpPr>
            <a:cxnSpLocks/>
          </p:cNvCxnSpPr>
          <p:nvPr/>
        </p:nvCxnSpPr>
        <p:spPr>
          <a:xfrm flipV="1">
            <a:off x="3379526" y="3536766"/>
            <a:ext cx="1418670" cy="678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endCxn id="4" idx="4"/>
          </p:cNvCxnSpPr>
          <p:nvPr/>
        </p:nvCxnSpPr>
        <p:spPr>
          <a:xfrm flipH="1" flipV="1">
            <a:off x="5900057" y="3701143"/>
            <a:ext cx="641413" cy="5925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403969"/>
            <a:ext cx="1369141" cy="4237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6839135" y="3551290"/>
            <a:ext cx="1225804" cy="584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3444194" y="1006460"/>
            <a:ext cx="993084" cy="80098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Legacy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70" idx="4"/>
            <a:endCxn id="4" idx="1"/>
          </p:cNvCxnSpPr>
          <p:nvPr/>
        </p:nvCxnSpPr>
        <p:spPr>
          <a:xfrm>
            <a:off x="3940736" y="1807441"/>
            <a:ext cx="1020242" cy="10202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657B337-B694-7408-BA42-DB5E5B33C031}"/>
              </a:ext>
            </a:extLst>
          </p:cNvPr>
          <p:cNvSpPr txBox="1"/>
          <p:nvPr/>
        </p:nvSpPr>
        <p:spPr>
          <a:xfrm>
            <a:off x="8812562" y="1700850"/>
            <a:ext cx="3025388" cy="1171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Andy Goldsworthy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Spirituality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Art – leaf shapes and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colours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Prayer Tree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Wood wide web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Evolution and adaptation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29B382F-D80A-ABC8-63AB-8B3134B3249D}"/>
              </a:ext>
            </a:extLst>
          </p:cNvPr>
          <p:cNvSpPr txBox="1"/>
          <p:nvPr/>
        </p:nvSpPr>
        <p:spPr>
          <a:xfrm>
            <a:off x="4921035" y="5223193"/>
            <a:ext cx="6824868" cy="1533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C of E environmental teaching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Catholic environmental teaching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Stewardship / fragile world, precious world, unique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Prayers of thankfulness to nature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Conservation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Pledges to nature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Parables linked to message of sustainability/climate justice e.g. Good Samaritan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990D485-84B6-B053-77FB-AD2867BB37B7}"/>
              </a:ext>
            </a:extLst>
          </p:cNvPr>
          <p:cNvSpPr txBox="1"/>
          <p:nvPr/>
        </p:nvSpPr>
        <p:spPr>
          <a:xfrm>
            <a:off x="1730626" y="5158814"/>
            <a:ext cx="2257863" cy="18957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Islamic environmental teaching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Sustainability / balance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Charity – fast fashion / waste + food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onsumption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Pollution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Five pillars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40CFC63-D44B-B5C2-CB58-7A9DCE5FFBA1}"/>
              </a:ext>
            </a:extLst>
          </p:cNvPr>
          <p:cNvSpPr txBox="1"/>
          <p:nvPr/>
        </p:nvSpPr>
        <p:spPr>
          <a:xfrm>
            <a:off x="8015619" y="4920070"/>
            <a:ext cx="3025387" cy="9900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Hindu environmental teachings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BhagavadGita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quote – Indian values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Sacred Ganges – used for washing, cleaning, death – river pollution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CAC885E-B4B8-F842-3572-3EB151B8116E}"/>
              </a:ext>
            </a:extLst>
          </p:cNvPr>
          <p:cNvSpPr txBox="1"/>
          <p:nvPr/>
        </p:nvSpPr>
        <p:spPr>
          <a:xfrm>
            <a:off x="142919" y="3608380"/>
            <a:ext cx="2468001" cy="1533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Buddhist environmental teaching</a:t>
            </a:r>
            <a:endParaRPr lang="en-US" sz="11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Dalai Lama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Habitats threatened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 for living things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Enlightenment and suffering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Zen gardens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40E37C5-621A-B1C4-4621-84148F20AD53}"/>
              </a:ext>
            </a:extLst>
          </p:cNvPr>
          <p:cNvSpPr txBox="1"/>
          <p:nvPr/>
        </p:nvSpPr>
        <p:spPr>
          <a:xfrm>
            <a:off x="147981" y="417014"/>
            <a:ext cx="3267502" cy="1171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Values / beliefs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Mass extinctions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change / carbon footprint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Net Zero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Connection to nature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Responsibility to next generation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D2A1E6-FF2F-4F7D-6A3A-F4EDB4B2EA67}"/>
              </a:ext>
            </a:extLst>
          </p:cNvPr>
          <p:cNvSpPr txBox="1"/>
          <p:nvPr/>
        </p:nvSpPr>
        <p:spPr>
          <a:xfrm>
            <a:off x="7009589" y="346025"/>
            <a:ext cx="243971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Garden of Eden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How we used to be more connected with nature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Environment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Biodiversity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Link to nature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Power of nature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Conservation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EFECAEEF-CFCA-6E3B-E3D8-4C627ED6EF35}"/>
              </a:ext>
            </a:extLst>
          </p:cNvPr>
          <p:cNvSpPr/>
          <p:nvPr/>
        </p:nvSpPr>
        <p:spPr>
          <a:xfrm>
            <a:off x="9085377" y="3021035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Taking RE outside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B281A0F-AD17-AADE-5CFE-38321A1E59CF}"/>
              </a:ext>
            </a:extLst>
          </p:cNvPr>
          <p:cNvCxnSpPr>
            <a:cxnSpLocks/>
            <a:stCxn id="17" idx="2"/>
            <a:endCxn id="4" idx="6"/>
          </p:cNvCxnSpPr>
          <p:nvPr/>
        </p:nvCxnSpPr>
        <p:spPr>
          <a:xfrm flipH="1" flipV="1">
            <a:off x="7228114" y="3189515"/>
            <a:ext cx="1857263" cy="243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BE19642-C003-0E94-BC51-9D089DD943C5}"/>
              </a:ext>
            </a:extLst>
          </p:cNvPr>
          <p:cNvSpPr txBox="1"/>
          <p:nvPr/>
        </p:nvSpPr>
        <p:spPr>
          <a:xfrm>
            <a:off x="10147489" y="3275156"/>
            <a:ext cx="1295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sz="1100"/>
              <a:t>Symbol hunts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50288C6-771E-3597-2A50-58DE40EFAC57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B54261-5F28-F696-98C3-AAB7F2F01845}"/>
              </a:ext>
            </a:extLst>
          </p:cNvPr>
          <p:cNvSpPr txBox="1"/>
          <p:nvPr/>
        </p:nvSpPr>
        <p:spPr>
          <a:xfrm>
            <a:off x="4337738" y="3937004"/>
            <a:ext cx="16659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hlinkClick r:id="rId7"/>
              </a:rPr>
              <a:t>Religions and environmental protection link</a:t>
            </a:r>
            <a:endParaRPr lang="en-GB"/>
          </a:p>
        </p:txBody>
      </p:sp>
      <p:pic>
        <p:nvPicPr>
          <p:cNvPr id="8" name="Picture 7" descr="A close-up of a sign&#10;&#10;Description automatically generated">
            <a:extLst>
              <a:ext uri="{FF2B5EF4-FFF2-40B4-BE49-F238E27FC236}">
                <a16:creationId xmlns:a16="http://schemas.microsoft.com/office/drawing/2014/main" id="{CFED1E53-2E6D-7456-5A65-74BD9185CF7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154" y="250746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8581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7435" y="2677886"/>
            <a:ext cx="2656115" cy="1023257"/>
          </a:xfrm>
          <a:prstGeom prst="ellipse">
            <a:avLst/>
          </a:prstGeom>
          <a:solidFill>
            <a:srgbClr val="00C7E8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>
                <a:solidFill>
                  <a:schemeClr val="tx1"/>
                </a:solidFill>
              </a:rPr>
              <a:t>Science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3102042" y="1651669"/>
            <a:ext cx="990483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Weather –v- climate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2C013F-2D2B-A75D-0F9F-CE565E242BED}"/>
              </a:ext>
            </a:extLst>
          </p:cNvPr>
          <p:cNvSpPr/>
          <p:nvPr/>
        </p:nvSpPr>
        <p:spPr>
          <a:xfrm>
            <a:off x="6549366" y="1097509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Classification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7885044" y="1567313"/>
            <a:ext cx="981368" cy="79157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Habitats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8625587" y="3296490"/>
            <a:ext cx="1083716" cy="8935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Air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2603223" y="3684433"/>
            <a:ext cx="1087169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Food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6111769" y="4897104"/>
            <a:ext cx="1090554" cy="8073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Rocks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586776" y="4145786"/>
            <a:ext cx="998611" cy="96044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Plants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F11876-8436-141C-36AD-F94D21E5E62F}"/>
              </a:ext>
            </a:extLst>
          </p:cNvPr>
          <p:cNvCxnSpPr>
            <a:cxnSpLocks/>
            <a:stCxn id="6" idx="4"/>
          </p:cNvCxnSpPr>
          <p:nvPr/>
        </p:nvCxnSpPr>
        <p:spPr>
          <a:xfrm flipH="1">
            <a:off x="6409343" y="1737492"/>
            <a:ext cx="822295" cy="97949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5"/>
            <a:endCxn id="4" idx="1"/>
          </p:cNvCxnSpPr>
          <p:nvPr/>
        </p:nvCxnSpPr>
        <p:spPr>
          <a:xfrm>
            <a:off x="3947472" y="2357600"/>
            <a:ext cx="1018942" cy="470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457820-FBBD-2D29-43D7-72D93A4BB725}"/>
              </a:ext>
            </a:extLst>
          </p:cNvPr>
          <p:cNvCxnSpPr>
            <a:cxnSpLocks/>
          </p:cNvCxnSpPr>
          <p:nvPr/>
        </p:nvCxnSpPr>
        <p:spPr>
          <a:xfrm flipV="1">
            <a:off x="3660853" y="3501976"/>
            <a:ext cx="1181926" cy="5115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stCxn id="10" idx="0"/>
          </p:cNvCxnSpPr>
          <p:nvPr/>
        </p:nvCxnSpPr>
        <p:spPr>
          <a:xfrm flipH="1" flipV="1">
            <a:off x="6385093" y="3649132"/>
            <a:ext cx="271953" cy="12479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44571" y="2242964"/>
            <a:ext cx="1184191" cy="5847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 flipV="1">
            <a:off x="7233550" y="3189515"/>
            <a:ext cx="1392037" cy="5537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44571" y="3551290"/>
            <a:ext cx="888448" cy="735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88757952-8318-AE25-7BFA-CE52D824CD9C}"/>
              </a:ext>
            </a:extLst>
          </p:cNvPr>
          <p:cNvSpPr txBox="1"/>
          <p:nvPr/>
        </p:nvSpPr>
        <p:spPr>
          <a:xfrm>
            <a:off x="7103493" y="323642"/>
            <a:ext cx="22348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Herbivore v carnivore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Understanding we are all animals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Ecosystems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4FE1D28-D0ED-7D67-8553-79ADF816D284}"/>
              </a:ext>
            </a:extLst>
          </p:cNvPr>
          <p:cNvSpPr txBox="1"/>
          <p:nvPr/>
        </p:nvSpPr>
        <p:spPr>
          <a:xfrm>
            <a:off x="8967710" y="618337"/>
            <a:ext cx="2716883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Ecosystems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Human impact on habitats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South Downs National Park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Our local biosphere </a:t>
            </a:r>
            <a:r>
              <a:rPr lang="en-GB" sz="1100">
                <a:hlinkClick r:id="rId2"/>
              </a:rPr>
              <a:t>– The Living Coast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Ocean warming/ protection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Trophic cascading –</a:t>
            </a:r>
            <a:r>
              <a:rPr lang="en-GB" sz="1100">
                <a:hlinkClick r:id="rId3"/>
              </a:rPr>
              <a:t>wolves of </a:t>
            </a:r>
            <a:r>
              <a:rPr lang="en-GB" sz="1100" err="1">
                <a:hlinkClick r:id="rId3"/>
              </a:rPr>
              <a:t>yellowstone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Pollination / pollinator highways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Meat industry – animal management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Pollution - </a:t>
            </a:r>
            <a:r>
              <a:rPr lang="en-GB" sz="1100">
                <a:hlinkClick r:id="rId4"/>
              </a:rPr>
              <a:t>Surfers against Sewage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Impact of urban areas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Conservation – loss and restauration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Blue Planet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 err="1">
                <a:hlinkClick r:id="rId5"/>
              </a:rPr>
              <a:t>Stanmer</a:t>
            </a:r>
            <a:r>
              <a:rPr lang="en-GB" sz="1100">
                <a:hlinkClick r:id="rId5"/>
              </a:rPr>
              <a:t> Orchards – local apples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Night video of school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EBD5B5-6192-418A-C6D1-B65C4A88324C}"/>
              </a:ext>
            </a:extLst>
          </p:cNvPr>
          <p:cNvSpPr txBox="1"/>
          <p:nvPr/>
        </p:nvSpPr>
        <p:spPr>
          <a:xfrm>
            <a:off x="8743969" y="4417873"/>
            <a:ext cx="2051247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Importance of soil/Soil degradation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Growing plants in recycled containers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Local wildflowers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6"/>
              </a:rPr>
              <a:t>Local chalk grassland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Seed dispersal – food sources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Monoculture/Organic farming / permaculture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Ocean Algae/Kelp beds/Mangroves/coral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Plants we can eat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en-GB" sz="1100"/>
          </a:p>
          <a:p>
            <a:endParaRPr lang="en-GB" sz="1100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9C2CF1B-9384-6508-B4A3-E2612320677B}"/>
              </a:ext>
            </a:extLst>
          </p:cNvPr>
          <p:cNvSpPr txBox="1"/>
          <p:nvPr/>
        </p:nvSpPr>
        <p:spPr>
          <a:xfrm>
            <a:off x="6451133" y="5684572"/>
            <a:ext cx="176111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Age of the earth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Erosion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Acid rain</a:t>
            </a: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3419597" y="589891"/>
            <a:ext cx="993084" cy="80098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Key Figures</a:t>
            </a: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C4CD3D83-55C1-F0BA-67AF-D1876CD47F3B}"/>
              </a:ext>
            </a:extLst>
          </p:cNvPr>
          <p:cNvSpPr/>
          <p:nvPr/>
        </p:nvSpPr>
        <p:spPr>
          <a:xfrm>
            <a:off x="2510898" y="2622907"/>
            <a:ext cx="918997" cy="827050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Energy</a:t>
            </a: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7D3D0045-A4E7-0558-31A7-52A1D95DE511}"/>
              </a:ext>
            </a:extLst>
          </p:cNvPr>
          <p:cNvSpPr/>
          <p:nvPr/>
        </p:nvSpPr>
        <p:spPr>
          <a:xfrm>
            <a:off x="4882594" y="4302962"/>
            <a:ext cx="1090554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Materials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4313FEF9-0828-D113-81B8-61CD55BC5B05}"/>
              </a:ext>
            </a:extLst>
          </p:cNvPr>
          <p:cNvSpPr txBox="1"/>
          <p:nvPr/>
        </p:nvSpPr>
        <p:spPr>
          <a:xfrm>
            <a:off x="2133516" y="4900386"/>
            <a:ext cx="231173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Oceans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Effect on climate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Oxygen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Pollution effects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Drought/floods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1A4D392D-E38A-1C52-DADA-083E9A5349A4}"/>
              </a:ext>
            </a:extLst>
          </p:cNvPr>
          <p:cNvSpPr txBox="1"/>
          <p:nvPr/>
        </p:nvSpPr>
        <p:spPr>
          <a:xfrm>
            <a:off x="4030782" y="5439637"/>
            <a:ext cx="26262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Carbon/Carbon Neutral/Net Zero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Plastic + pollution – nano particles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Sustainable materials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Insulation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Packaging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7"/>
              </a:rPr>
              <a:t>Earthship – </a:t>
            </a:r>
            <a:r>
              <a:rPr lang="en-GB" sz="1100" err="1">
                <a:hlinkClick r:id="rId7"/>
              </a:rPr>
              <a:t>Stanmer</a:t>
            </a:r>
            <a:r>
              <a:rPr lang="en-GB" sz="1100">
                <a:hlinkClick r:id="rId7"/>
              </a:rPr>
              <a:t> Park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Waste House, Brighton/Veolia Recycling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en-GB" sz="1100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6ED9E4DC-849D-6C6B-9492-ED02A127E951}"/>
              </a:ext>
            </a:extLst>
          </p:cNvPr>
          <p:cNvSpPr txBox="1"/>
          <p:nvPr/>
        </p:nvSpPr>
        <p:spPr>
          <a:xfrm>
            <a:off x="10328752" y="3228532"/>
            <a:ext cx="15955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Air quality – </a:t>
            </a:r>
            <a:r>
              <a:rPr lang="en-GB" sz="1100" err="1">
                <a:hlinkClick r:id="rId8"/>
              </a:rPr>
              <a:t>Sustrans</a:t>
            </a:r>
            <a:r>
              <a:rPr lang="en-GB" sz="1100">
                <a:hlinkClick r:id="rId8"/>
              </a:rPr>
              <a:t> project (data collection) project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Air quality – </a:t>
            </a:r>
            <a:r>
              <a:rPr lang="en-GB" sz="1100">
                <a:hlinkClick r:id="rId9"/>
              </a:rPr>
              <a:t>lichen as indicators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Carbon Cycle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9EBB31F-E7C0-0DF6-39B5-EE9A43655C71}"/>
              </a:ext>
            </a:extLst>
          </p:cNvPr>
          <p:cNvSpPr txBox="1"/>
          <p:nvPr/>
        </p:nvSpPr>
        <p:spPr>
          <a:xfrm>
            <a:off x="1312040" y="3972835"/>
            <a:ext cx="166661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Healthy planet, healthy people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Different diets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Sustainability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Pesticides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Fertiliser</a:t>
            </a:r>
          </a:p>
          <a:p>
            <a:endParaRPr lang="en-GB" sz="1100"/>
          </a:p>
          <a:p>
            <a:endParaRPr lang="en-GB" sz="1100"/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4B893CA-8DD9-ADA0-8A27-42BE208BFC08}"/>
              </a:ext>
            </a:extLst>
          </p:cNvPr>
          <p:cNvSpPr txBox="1"/>
          <p:nvPr/>
        </p:nvSpPr>
        <p:spPr>
          <a:xfrm>
            <a:off x="193932" y="2526285"/>
            <a:ext cx="22539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Fossil fuel v renewable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Pollution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Carbon emissions/capture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10"/>
              </a:rPr>
              <a:t>Newhaven – energy recovery station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Rampion wind farm and VC visit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Design and make wind turbine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11"/>
              </a:rPr>
              <a:t>Energy Sparks</a:t>
            </a:r>
            <a:endParaRPr lang="en-GB" sz="1100"/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1DD6E209-D7CB-EA3A-02B5-E4976A30A45F}"/>
              </a:ext>
            </a:extLst>
          </p:cNvPr>
          <p:cNvSpPr txBox="1"/>
          <p:nvPr/>
        </p:nvSpPr>
        <p:spPr>
          <a:xfrm>
            <a:off x="696073" y="1581652"/>
            <a:ext cx="307273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Global warming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Recording weather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Extreme weather 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Local issues and links to geography</a:t>
            </a:r>
          </a:p>
          <a:p>
            <a:r>
              <a:rPr lang="en-GB" sz="1100"/>
              <a:t> – coastal erosion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647CE271-4596-4E81-4ABB-01F9DCB6D07C}"/>
              </a:ext>
            </a:extLst>
          </p:cNvPr>
          <p:cNvSpPr txBox="1"/>
          <p:nvPr/>
        </p:nvSpPr>
        <p:spPr>
          <a:xfrm>
            <a:off x="2066916" y="184105"/>
            <a:ext cx="219986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David Attenborough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12"/>
              </a:rPr>
              <a:t>Chico Mendes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13"/>
              </a:rPr>
              <a:t>Vanessa </a:t>
            </a:r>
            <a:r>
              <a:rPr lang="en-GB" sz="1100" err="1">
                <a:hlinkClick r:id="rId13"/>
              </a:rPr>
              <a:t>Makate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Chris Packham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Steve </a:t>
            </a:r>
            <a:r>
              <a:rPr lang="en-GB" sz="1100" err="1"/>
              <a:t>Backshaw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14"/>
              </a:rPr>
              <a:t>Jane Goodall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Greta Thunberg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>
                <a:hlinkClick r:id="rId15"/>
              </a:rPr>
              <a:t>Young climate activists</a:t>
            </a:r>
            <a:endParaRPr lang="en-GB" sz="1100"/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Women in science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F0E2AAD7-27BB-29C8-68B2-A83EA15F96B5}"/>
              </a:ext>
            </a:extLst>
          </p:cNvPr>
          <p:cNvCxnSpPr>
            <a:cxnSpLocks/>
            <a:stCxn id="8" idx="6"/>
          </p:cNvCxnSpPr>
          <p:nvPr/>
        </p:nvCxnSpPr>
        <p:spPr>
          <a:xfrm>
            <a:off x="9709303" y="3743276"/>
            <a:ext cx="666166" cy="253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3B57F301-649F-F37C-4CAE-757252E07D56}"/>
              </a:ext>
            </a:extLst>
          </p:cNvPr>
          <p:cNvCxnSpPr>
            <a:cxnSpLocks/>
            <a:endCxn id="4" idx="0"/>
          </p:cNvCxnSpPr>
          <p:nvPr/>
        </p:nvCxnSpPr>
        <p:spPr>
          <a:xfrm>
            <a:off x="5655020" y="1663451"/>
            <a:ext cx="250473" cy="1014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70" idx="4"/>
          </p:cNvCxnSpPr>
          <p:nvPr/>
        </p:nvCxnSpPr>
        <p:spPr>
          <a:xfrm>
            <a:off x="3916139" y="1390872"/>
            <a:ext cx="1585317" cy="1352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C6CB3A3-99AF-5CF0-314B-4BE8B7F5B4EC}"/>
              </a:ext>
            </a:extLst>
          </p:cNvPr>
          <p:cNvCxnSpPr>
            <a:cxnSpLocks/>
            <a:stCxn id="72" idx="0"/>
            <a:endCxn id="4" idx="4"/>
          </p:cNvCxnSpPr>
          <p:nvPr/>
        </p:nvCxnSpPr>
        <p:spPr>
          <a:xfrm flipV="1">
            <a:off x="5427871" y="3701143"/>
            <a:ext cx="477622" cy="601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09C98993-B5A6-14A7-92F9-DDB0ADF529BB}"/>
              </a:ext>
            </a:extLst>
          </p:cNvPr>
          <p:cNvCxnSpPr>
            <a:cxnSpLocks/>
            <a:stCxn id="30" idx="7"/>
          </p:cNvCxnSpPr>
          <p:nvPr/>
        </p:nvCxnSpPr>
        <p:spPr>
          <a:xfrm flipV="1">
            <a:off x="4398669" y="3656059"/>
            <a:ext cx="861893" cy="9794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DA029EDC-4244-3AD5-78A2-5B06780CCF96}"/>
              </a:ext>
            </a:extLst>
          </p:cNvPr>
          <p:cNvCxnSpPr>
            <a:cxnSpLocks/>
            <a:stCxn id="71" idx="6"/>
            <a:endCxn id="4" idx="2"/>
          </p:cNvCxnSpPr>
          <p:nvPr/>
        </p:nvCxnSpPr>
        <p:spPr>
          <a:xfrm>
            <a:off x="3429895" y="3036432"/>
            <a:ext cx="1147540" cy="1530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TextBox 159">
            <a:extLst>
              <a:ext uri="{FF2B5EF4-FFF2-40B4-BE49-F238E27FC236}">
                <a16:creationId xmlns:a16="http://schemas.microsoft.com/office/drawing/2014/main" id="{9521C697-D2E1-6E53-4671-FD37E4BF692B}"/>
              </a:ext>
            </a:extLst>
          </p:cNvPr>
          <p:cNvSpPr txBox="1"/>
          <p:nvPr/>
        </p:nvSpPr>
        <p:spPr>
          <a:xfrm>
            <a:off x="4842738" y="81676"/>
            <a:ext cx="188587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Extinction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Impact of human activity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Anthropocene era</a:t>
            </a:r>
          </a:p>
          <a:p>
            <a:pPr marL="171450" indent="-171450">
              <a:buFont typeface="Courier New" panose="02070309020205020404" pitchFamily="49" charset="0"/>
              <a:buChar char="o"/>
            </a:pPr>
            <a:r>
              <a:rPr lang="en-GB" sz="1100"/>
              <a:t>Recent examples of adaptation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AE3E3E-D7E6-DB59-2848-AEF6E0ECF189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D24C43BF-CC76-EDA5-9EE8-9FEAFE3FB10B}"/>
              </a:ext>
            </a:extLst>
          </p:cNvPr>
          <p:cNvSpPr/>
          <p:nvPr/>
        </p:nvSpPr>
        <p:spPr>
          <a:xfrm>
            <a:off x="3470712" y="4499322"/>
            <a:ext cx="1087169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Water Cycle</a:t>
            </a: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6A50B8EE-B4C3-397D-47B4-126E91473398}"/>
              </a:ext>
            </a:extLst>
          </p:cNvPr>
          <p:cNvSpPr/>
          <p:nvPr/>
        </p:nvSpPr>
        <p:spPr>
          <a:xfrm>
            <a:off x="4977969" y="1010291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>
                <a:solidFill>
                  <a:schemeClr val="tx1"/>
                </a:solidFill>
              </a:rPr>
              <a:t>Evolution and Adaptation</a:t>
            </a:r>
          </a:p>
        </p:txBody>
      </p:sp>
      <p:pic>
        <p:nvPicPr>
          <p:cNvPr id="12" name="Picture 11" descr="A close-up of a sign&#10;&#10;Description automatically generated">
            <a:extLst>
              <a:ext uri="{FF2B5EF4-FFF2-40B4-BE49-F238E27FC236}">
                <a16:creationId xmlns:a16="http://schemas.microsoft.com/office/drawing/2014/main" id="{289E36AF-ABE1-1BBD-90C4-7113FB7CD27C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0989" y="210467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2759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06352C7-E142-98F3-FDE8-7EB2236A2E86}"/>
              </a:ext>
            </a:extLst>
          </p:cNvPr>
          <p:cNvSpPr/>
          <p:nvPr/>
        </p:nvSpPr>
        <p:spPr>
          <a:xfrm>
            <a:off x="4571999" y="2677886"/>
            <a:ext cx="2656115" cy="1023257"/>
          </a:xfrm>
          <a:prstGeom prst="ellipse">
            <a:avLst/>
          </a:prstGeom>
          <a:solidFill>
            <a:srgbClr val="CCCC00"/>
          </a:solidFill>
          <a:ln w="57150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 &amp; Design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8CAA7A9-D286-02FA-8389-6BAE7519E3BE}"/>
              </a:ext>
            </a:extLst>
          </p:cNvPr>
          <p:cNvSpPr/>
          <p:nvPr/>
        </p:nvSpPr>
        <p:spPr>
          <a:xfrm>
            <a:off x="3102042" y="1651669"/>
            <a:ext cx="990483" cy="827050"/>
          </a:xfrm>
          <a:prstGeom prst="ellipse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 for Action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D52C013F-2D2B-A75D-0F9F-CE565E242BED}"/>
              </a:ext>
            </a:extLst>
          </p:cNvPr>
          <p:cNvSpPr/>
          <p:nvPr/>
        </p:nvSpPr>
        <p:spPr>
          <a:xfrm>
            <a:off x="6059963" y="830720"/>
            <a:ext cx="1364544" cy="63998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Materials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BD2631-CF42-E98D-01FD-6DB65BF841CF}"/>
              </a:ext>
            </a:extLst>
          </p:cNvPr>
          <p:cNvSpPr/>
          <p:nvPr/>
        </p:nvSpPr>
        <p:spPr>
          <a:xfrm>
            <a:off x="8479125" y="1980387"/>
            <a:ext cx="1057603" cy="823755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Patterns in Nature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331778E-DC42-2CA2-A800-F6E6B54D81BF}"/>
              </a:ext>
            </a:extLst>
          </p:cNvPr>
          <p:cNvSpPr/>
          <p:nvPr/>
        </p:nvSpPr>
        <p:spPr>
          <a:xfrm>
            <a:off x="8638894" y="3251840"/>
            <a:ext cx="1083716" cy="89357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 in Nature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AA012457-645F-147D-4EAB-B421A32A283D}"/>
              </a:ext>
            </a:extLst>
          </p:cNvPr>
          <p:cNvSpPr/>
          <p:nvPr/>
        </p:nvSpPr>
        <p:spPr>
          <a:xfrm>
            <a:off x="3375785" y="4569236"/>
            <a:ext cx="1407230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Photography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56DAAA9-CD90-FCE4-689E-5F217ACA0473}"/>
              </a:ext>
            </a:extLst>
          </p:cNvPr>
          <p:cNvSpPr/>
          <p:nvPr/>
        </p:nvSpPr>
        <p:spPr>
          <a:xfrm>
            <a:off x="5508184" y="4609544"/>
            <a:ext cx="1284567" cy="80738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Ephemeral Art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46DBAD9-5679-B91C-61B4-CF4F220D1E79}"/>
              </a:ext>
            </a:extLst>
          </p:cNvPr>
          <p:cNvSpPr/>
          <p:nvPr/>
        </p:nvSpPr>
        <p:spPr>
          <a:xfrm>
            <a:off x="7472463" y="4311664"/>
            <a:ext cx="998611" cy="960444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>
                <a:solidFill>
                  <a:prstClr val="black"/>
                </a:solidFill>
                <a:latin typeface="Calibri" panose="020F0502020204030204"/>
              </a:rPr>
              <a:t>Colour</a:t>
            </a:r>
            <a:endParaRPr kumimoji="0" lang="en-GB" sz="11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4F11876-8436-141C-36AD-F94D21E5E62F}"/>
              </a:ext>
            </a:extLst>
          </p:cNvPr>
          <p:cNvCxnSpPr>
            <a:cxnSpLocks/>
          </p:cNvCxnSpPr>
          <p:nvPr/>
        </p:nvCxnSpPr>
        <p:spPr>
          <a:xfrm flipH="1">
            <a:off x="6096000" y="1453012"/>
            <a:ext cx="445470" cy="1224874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7903BAC-4AF2-518A-F7BB-A88C98C951A7}"/>
              </a:ext>
            </a:extLst>
          </p:cNvPr>
          <p:cNvCxnSpPr>
            <a:cxnSpLocks/>
            <a:stCxn id="5" idx="5"/>
            <a:endCxn id="4" idx="1"/>
          </p:cNvCxnSpPr>
          <p:nvPr/>
        </p:nvCxnSpPr>
        <p:spPr>
          <a:xfrm>
            <a:off x="3947472" y="2357600"/>
            <a:ext cx="1013506" cy="4701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F457820-FBBD-2D29-43D7-72D93A4BB725}"/>
              </a:ext>
            </a:extLst>
          </p:cNvPr>
          <p:cNvCxnSpPr>
            <a:cxnSpLocks/>
            <a:endCxn id="4" idx="3"/>
          </p:cNvCxnSpPr>
          <p:nvPr/>
        </p:nvCxnSpPr>
        <p:spPr>
          <a:xfrm flipV="1">
            <a:off x="3962708" y="3551290"/>
            <a:ext cx="998270" cy="10582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82ECDE8E-966D-9ACA-227C-05D06183593A}"/>
              </a:ext>
            </a:extLst>
          </p:cNvPr>
          <p:cNvCxnSpPr>
            <a:cxnSpLocks/>
            <a:endCxn id="4" idx="4"/>
          </p:cNvCxnSpPr>
          <p:nvPr/>
        </p:nvCxnSpPr>
        <p:spPr>
          <a:xfrm flipH="1" flipV="1">
            <a:off x="5900057" y="3701143"/>
            <a:ext cx="195943" cy="868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7ACA343E-C778-B3A2-4008-5654DC3E495E}"/>
              </a:ext>
            </a:extLst>
          </p:cNvPr>
          <p:cNvCxnSpPr>
            <a:cxnSpLocks/>
            <a:stCxn id="7" idx="3"/>
            <a:endCxn id="4" idx="7"/>
          </p:cNvCxnSpPr>
          <p:nvPr/>
        </p:nvCxnSpPr>
        <p:spPr>
          <a:xfrm flipH="1">
            <a:off x="6839135" y="2683506"/>
            <a:ext cx="1794872" cy="144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DB4DB19-104C-53E9-3714-09AD17B9664D}"/>
              </a:ext>
            </a:extLst>
          </p:cNvPr>
          <p:cNvCxnSpPr>
            <a:cxnSpLocks/>
            <a:stCxn id="8" idx="2"/>
            <a:endCxn id="4" idx="6"/>
          </p:cNvCxnSpPr>
          <p:nvPr/>
        </p:nvCxnSpPr>
        <p:spPr>
          <a:xfrm flipH="1" flipV="1">
            <a:off x="7228114" y="3189515"/>
            <a:ext cx="1410780" cy="5091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3E7AF095-DA42-0CBF-4B7E-F3A2E089D287}"/>
              </a:ext>
            </a:extLst>
          </p:cNvPr>
          <p:cNvCxnSpPr>
            <a:cxnSpLocks/>
            <a:stCxn id="11" idx="1"/>
            <a:endCxn id="4" idx="5"/>
          </p:cNvCxnSpPr>
          <p:nvPr/>
        </p:nvCxnSpPr>
        <p:spPr>
          <a:xfrm flipH="1" flipV="1">
            <a:off x="6839135" y="3551290"/>
            <a:ext cx="779571" cy="9010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4A0702D5-AD91-5D89-7157-1016CC448C4F}"/>
              </a:ext>
            </a:extLst>
          </p:cNvPr>
          <p:cNvSpPr/>
          <p:nvPr/>
        </p:nvSpPr>
        <p:spPr>
          <a:xfrm>
            <a:off x="4399996" y="793009"/>
            <a:ext cx="993084" cy="800981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3D art</a:t>
            </a:r>
          </a:p>
        </p:txBody>
      </p: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4417B9DB-857A-A70C-B5FC-C3F11C4377BA}"/>
              </a:ext>
            </a:extLst>
          </p:cNvPr>
          <p:cNvCxnSpPr>
            <a:cxnSpLocks/>
            <a:stCxn id="70" idx="4"/>
          </p:cNvCxnSpPr>
          <p:nvPr/>
        </p:nvCxnSpPr>
        <p:spPr>
          <a:xfrm>
            <a:off x="4896538" y="1593990"/>
            <a:ext cx="658029" cy="1083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1B0F50E3-A17E-9701-8C48-30A7B8D6CA7F}"/>
              </a:ext>
            </a:extLst>
          </p:cNvPr>
          <p:cNvSpPr txBox="1"/>
          <p:nvPr/>
        </p:nvSpPr>
        <p:spPr>
          <a:xfrm>
            <a:off x="229767" y="3107747"/>
            <a:ext cx="2783433" cy="26202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represented?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nspiration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drawing techniques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Cave paintings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Andy Goldsworthy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Rousseau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Chris </a:t>
            </a:r>
            <a:r>
              <a:rPr lang="en-US" sz="110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Dury</a:t>
            </a: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Sussex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Eric </a:t>
            </a:r>
            <a:r>
              <a:rPr kumimoji="0" lang="en-US" sz="11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Ravillious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Sussex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David Hockney</a:t>
            </a:r>
            <a:endParaRPr kumimoji="0" 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Nash – Sussex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Monet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Visit </a:t>
            </a:r>
            <a:r>
              <a:rPr lang="en-US" sz="1100" err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loca</a:t>
            </a: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gallery</a:t>
            </a: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lang="en-US" sz="110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Sussex Artists</a:t>
            </a:r>
            <a:endParaRPr lang="en-US" sz="11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Artists</a:t>
            </a:r>
            <a:endParaRPr kumimoji="0" lang="en-GB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2F4D5D4-F5D8-1BD7-F94E-FC1E8ABDA79C}"/>
              </a:ext>
            </a:extLst>
          </p:cNvPr>
          <p:cNvSpPr/>
          <p:nvPr/>
        </p:nvSpPr>
        <p:spPr>
          <a:xfrm>
            <a:off x="119270" y="92765"/>
            <a:ext cx="11940208" cy="6639339"/>
          </a:xfrm>
          <a:prstGeom prst="rect">
            <a:avLst/>
          </a:prstGeom>
          <a:noFill/>
          <a:ln w="95250" cmpd="thickThin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722F008A-EBC2-F81E-6A76-405832BEBD50}"/>
              </a:ext>
            </a:extLst>
          </p:cNvPr>
          <p:cNvSpPr/>
          <p:nvPr/>
        </p:nvSpPr>
        <p:spPr>
          <a:xfrm>
            <a:off x="2464655" y="3121087"/>
            <a:ext cx="1087169" cy="92997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9C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Nature in Art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9B4389D-E167-26E5-F473-975A4A584913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3512158" y="3189515"/>
            <a:ext cx="1059841" cy="2499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A close-up of a sign&#10;&#10;Description automatically generated">
            <a:extLst>
              <a:ext uri="{FF2B5EF4-FFF2-40B4-BE49-F238E27FC236}">
                <a16:creationId xmlns:a16="http://schemas.microsoft.com/office/drawing/2014/main" id="{84AC3DF7-52F0-1144-C29F-2B8B3399B2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8154" y="250746"/>
            <a:ext cx="1842540" cy="521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07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576AE948F15B4E99F78E2A3DBDE559" ma:contentTypeVersion="11" ma:contentTypeDescription="Create a new document." ma:contentTypeScope="" ma:versionID="9c13c1ca507c65c8b923da6c47cee1d3">
  <xsd:schema xmlns:xsd="http://www.w3.org/2001/XMLSchema" xmlns:xs="http://www.w3.org/2001/XMLSchema" xmlns:p="http://schemas.microsoft.com/office/2006/metadata/properties" xmlns:ns2="3019b5fa-8b3e-4e19-b64c-2a7b8496bb4e" xmlns:ns3="df61c5e2-b2e4-4447-8179-6bd331802de7" targetNamespace="http://schemas.microsoft.com/office/2006/metadata/properties" ma:root="true" ma:fieldsID="ec4940a650fe210c18776e8aba94a42b" ns2:_="" ns3:_="">
    <xsd:import namespace="3019b5fa-8b3e-4e19-b64c-2a7b8496bb4e"/>
    <xsd:import namespace="df61c5e2-b2e4-4447-8179-6bd331802d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19b5fa-8b3e-4e19-b64c-2a7b8496bb4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a14c1c7-36a5-45a5-9ee9-efc887aa7c1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61c5e2-b2e4-4447-8179-6bd331802de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df3f26e-6a21-4f1a-8ca0-b2cc7c81e2f9}" ma:internalName="TaxCatchAll" ma:showField="CatchAllData" ma:web="df61c5e2-b2e4-4447-8179-6bd331802d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f61c5e2-b2e4-4447-8179-6bd331802de7" xsi:nil="true"/>
    <lcf76f155ced4ddcb4097134ff3c332f xmlns="3019b5fa-8b3e-4e19-b64c-2a7b8496bb4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58F230A-8F54-40FD-8161-72653FD1491E}"/>
</file>

<file path=customXml/itemProps2.xml><?xml version="1.0" encoding="utf-8"?>
<ds:datastoreItem xmlns:ds="http://schemas.openxmlformats.org/officeDocument/2006/customXml" ds:itemID="{BA221B38-D337-4311-83B1-9BD9159A2360}"/>
</file>

<file path=customXml/itemProps3.xml><?xml version="1.0" encoding="utf-8"?>
<ds:datastoreItem xmlns:ds="http://schemas.openxmlformats.org/officeDocument/2006/customXml" ds:itemID="{EF97B96A-93DA-4843-8630-C99E0713C75B}"/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Katie Eberstein</dc:creator>
  <cp:revision>1</cp:revision>
  <dcterms:created xsi:type="dcterms:W3CDTF">2024-10-08T15:18:14Z</dcterms:created>
  <dcterms:modified xsi:type="dcterms:W3CDTF">2024-10-09T08:50:40Z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0x01010055576AE948F15B4E99F78E2A3DBDE559</vt:lpwstr>
  </property>
</Properties>
</file>